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theme/themeOverride9.xml" ContentType="application/vnd.openxmlformats-officedocument.themeOverr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719" r:id="rId3"/>
    <p:sldMasterId id="2147483731" r:id="rId4"/>
    <p:sldMasterId id="2147483743" r:id="rId5"/>
    <p:sldMasterId id="2147483767" r:id="rId6"/>
  </p:sldMasterIdLst>
  <p:notesMasterIdLst>
    <p:notesMasterId r:id="rId64"/>
  </p:notesMasterIdLst>
  <p:sldIdLst>
    <p:sldId id="280" r:id="rId7"/>
    <p:sldId id="281" r:id="rId8"/>
    <p:sldId id="336" r:id="rId9"/>
    <p:sldId id="337" r:id="rId10"/>
    <p:sldId id="338" r:id="rId11"/>
    <p:sldId id="339" r:id="rId12"/>
    <p:sldId id="340" r:id="rId13"/>
    <p:sldId id="341" r:id="rId14"/>
    <p:sldId id="282" r:id="rId15"/>
    <p:sldId id="285" r:id="rId16"/>
    <p:sldId id="286" r:id="rId17"/>
    <p:sldId id="287" r:id="rId18"/>
    <p:sldId id="288" r:id="rId19"/>
    <p:sldId id="289" r:id="rId20"/>
    <p:sldId id="290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283" r:id="rId32"/>
    <p:sldId id="306" r:id="rId33"/>
    <p:sldId id="277" r:id="rId34"/>
    <p:sldId id="307" r:id="rId35"/>
    <p:sldId id="284" r:id="rId36"/>
    <p:sldId id="308" r:id="rId37"/>
    <p:sldId id="309" r:id="rId38"/>
    <p:sldId id="310" r:id="rId39"/>
    <p:sldId id="311" r:id="rId40"/>
    <p:sldId id="312" r:id="rId41"/>
    <p:sldId id="316" r:id="rId42"/>
    <p:sldId id="291" r:id="rId43"/>
    <p:sldId id="292" r:id="rId44"/>
    <p:sldId id="313" r:id="rId45"/>
    <p:sldId id="314" r:id="rId46"/>
    <p:sldId id="315" r:id="rId47"/>
    <p:sldId id="317" r:id="rId48"/>
    <p:sldId id="318" r:id="rId49"/>
    <p:sldId id="319" r:id="rId50"/>
    <p:sldId id="293" r:id="rId51"/>
    <p:sldId id="305" r:id="rId52"/>
    <p:sldId id="294" r:id="rId53"/>
    <p:sldId id="297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295" r:id="rId62"/>
    <p:sldId id="29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sto MT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C48DCE8-75C2-4376-994F-4578F1E260CF}" type="datetimeFigureOut">
              <a:rPr lang="fr-FR"/>
              <a:pPr>
                <a:defRPr/>
              </a:pPr>
              <a:t>25/09/2012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 smtClean="0"/>
              <a:t>Cliquez pour modifier les styles du texte du masque</a:t>
            </a:r>
          </a:p>
          <a:p>
            <a:pPr lvl="1"/>
            <a:r>
              <a:rPr lang="fr-CA" noProof="0" smtClean="0"/>
              <a:t>Deuxième niveau</a:t>
            </a:r>
          </a:p>
          <a:p>
            <a:pPr lvl="2"/>
            <a:r>
              <a:rPr lang="fr-CA" noProof="0" smtClean="0"/>
              <a:t>Troisième niveau</a:t>
            </a:r>
          </a:p>
          <a:p>
            <a:pPr lvl="3"/>
            <a:r>
              <a:rPr lang="fr-CA" noProof="0" smtClean="0"/>
              <a:t>Quatrième niveau</a:t>
            </a:r>
          </a:p>
          <a:p>
            <a:pPr lvl="4"/>
            <a:r>
              <a:rPr lang="fr-CA" noProof="0" smtClean="0"/>
              <a:t>Cinquième niveau</a:t>
            </a:r>
            <a:endParaRPr lang="fr-FR" noProof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6A32359-CF8C-41FC-A0FB-ADE28BF4B15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819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53BCC5-4946-4508-9522-9C3533AF7F25}" type="slidenum">
              <a:rPr lang="fr-FR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r-CA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EC1EE0-08A0-487A-8E4B-DE19F0346AF1}" type="slidenum">
              <a:rPr lang="en-CA" smtClean="0"/>
              <a:pPr/>
              <a:t>14</a:t>
            </a:fld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E8B984-21F5-4B89-AC81-E2D7BD785329}" type="slidenum">
              <a:rPr lang="fr-FR" smtClean="0"/>
              <a:pPr/>
              <a:t>46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C72C06-B9AD-4036-B408-6A92C01CBA05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437666-DAAF-4EC2-B52E-520438C6EC61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1E8BCA-0C46-4AFA-8548-FE03D5D9FEF9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40CBED-C3D3-46F7-A5FA-28625B9A6323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EF786A-ABD9-42E1-BAB8-A357E392E2CC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CA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60B837-AB2C-49EE-9585-D9F53FCFD3BD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8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63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72C66-99DA-4B52-B8C0-2D976B446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57394"/>
            <a:ext cx="7662864" cy="3267169"/>
          </a:xfrm>
        </p:spPr>
        <p:txBody>
          <a:bodyPr/>
          <a:lstStyle>
            <a:lvl1pPr marL="342900" indent="-34290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1pPr>
            <a:lvl2pPr marL="685800" indent="-3365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2pPr>
            <a:lvl3pPr marL="1035050" indent="-3492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3pPr>
            <a:lvl4pPr marL="1371600" indent="-3365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4pPr>
            <a:lvl5pPr marL="1720850" indent="-3492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5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7F35-155C-4C77-9C1B-F372855D1A05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C0D1-2B44-4D1D-A18B-E06F30B44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39775" y="2008094"/>
            <a:ext cx="7662864" cy="3267169"/>
          </a:xfrm>
        </p:spPr>
        <p:txBody>
          <a:bodyPr/>
          <a:lstStyle>
            <a:lvl1pPr marL="342900" indent="-34290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1pPr>
            <a:lvl2pPr marL="685800" indent="-3365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2pPr>
            <a:lvl3pPr marL="1035050" indent="-3492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3pPr>
            <a:lvl4pPr marL="1371600" indent="-3365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4pPr>
            <a:lvl5pPr marL="1720850" indent="-349250">
              <a:buClr>
                <a:schemeClr val="bg2">
                  <a:lumMod val="75000"/>
                </a:schemeClr>
              </a:buClr>
              <a:buFont typeface="Wingdings" charset="2"/>
              <a:buChar char=""/>
              <a:defRPr/>
            </a:lvl5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62859"/>
            <a:ext cx="8229600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BB2B-B45A-4994-A7E2-54C577559CDB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A8F41-D605-4002-B2C0-1D1D36D10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B7217-4CC7-4E0F-B4F9-013A2E037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7B2FD-B6A5-485D-94CC-8460FDBCA2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07C0C-9FBE-493E-ACC8-0AA32EE24D53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3E29C-7778-44B3-AD16-26A2394EF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9C70-CE31-4EEF-8C6B-396DC8C6416C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354A9-CD3C-48BA-91EA-6A7E7C75E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04499-3529-4671-8E18-E6A31F19A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03837-25FB-4FDB-906F-4D08175D356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368CC-0C93-4AAE-8702-028621AAF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E3C70-DB7F-4B97-A9BF-79D2A572537A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2AF08-934C-4F19-AAA9-B49AB4D1D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B86A7-7DE1-4035-B7E2-C2973DAF2450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BA7C0-16FD-4FCB-A80B-D638A6A2A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FB5D5-B4A5-47B9-A38B-473F582FAD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756DA-095C-41A0-9ABA-3AD2DD6419B6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F4AEE-04C1-4548-905F-07B8F40C5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DBB9-5D20-43B4-BAAE-9A8423B3C37E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48378-3D1D-42E6-9D45-42B7D95EC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D27CE-ACCF-4B57-8D27-13E95EAD650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741BA-3BAD-43C1-9D00-238CF260A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E6857-8B44-40BA-852B-8E03E567559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E7803-4A45-4C85-B1D7-AB8BFF305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D1AAB-F3A2-41A9-901B-0C7947877F0A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3B741-DD2D-48DA-96CB-56ABCD33F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BF154-E855-4AA1-9C31-48ADB8C46C6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0D446-A93D-4165-9441-E6EF15690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0F351-EF24-4F40-A3B4-2795D506D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0D9FD-416A-43D4-BA74-A3475D61737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A3785-D491-428E-8D6E-B93676AB9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70EC-CBD0-4E67-8EB2-DDD84A881672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0936E-E8A1-4003-8CB3-32DFFB64A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E9F95-67E6-4F87-B790-E9794772AD8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930A3-2A70-43EE-BF70-A301A37BA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B19E5-0C5A-47C9-9166-1962C8518A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BC14A-354B-4280-9CFB-10DD45357066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1046C-1A8D-453F-8F45-59656EC7F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BBB45-C179-4E7E-867F-26BB341C620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1E9B1-8962-4404-9DA2-2AFECA9D2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678-09B0-474C-975C-4D084A22EB1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384D-9DA5-4BBA-9A12-549EEAA2E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7D15C-3A7E-451F-BC9E-64BECB73ACA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FBD2B-DBD9-4AB8-9EF9-33E1BDA3A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8A8D7-0192-49BA-A327-7B749D9BB30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0F9F3-DA1D-4D0C-B248-5E6AB0553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E79EE-F15C-404B-A129-49E37DEFC31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83CA6-7FFB-490A-96B6-F1EEB21E3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076C4-AC3A-4910-AE3C-104849E4BD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F7D7-FBE1-44C6-AA05-63A65CAE79D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3DCFA-6609-48BB-862A-407258FED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5D5D3-A458-4B4F-8864-EC1395B3430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5E5F6-DA9E-49FC-A8AD-DBFBA9EB3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97C1F-192F-4D24-B3F7-D2552479997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DAF2A-3269-490F-9211-F96449C8E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4D069-4F75-4FC7-90E7-022DA1543C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42D44-EE33-49AC-BCE3-327BD4D8010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D8C7F-1213-425B-A711-D70A6FE92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C2017-C5B4-4734-A1A1-30BEF8A13E2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B2B9-B54D-4540-9078-010EAFBDD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A176C-B91A-4A09-9BA6-E0B8360A03D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9836A-9488-4667-BFFE-4BC2B896A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B66C-0E7B-43E0-A953-2846AC32B720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AE7B1-1F00-4AD9-A73B-3266BD8B8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86E09-ED42-480C-9E97-A8A809172FF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B098F-A101-4609-8722-B2C9F8C0A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85B5C-A79A-4163-9EF4-BDF275DBAC56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01225-7F90-4361-85EB-6F5D6BE79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7C299-5B8B-4BD1-B92F-3FDC6AC9A1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5786B-1767-4835-80B0-FFAEFD1E7EB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8BDA3-402D-465A-8EEE-623728946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61BC5-BB25-442F-B555-2A8F70DFE22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FFC52-CB0C-4BC8-BD7A-7F2AFCAE4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8EA76-3454-4D0A-8393-6A1276512690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5C68D-FDA4-433E-AA93-52F2184E3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DAB1A-4E44-47F0-B650-DB96E9E45B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25BC1-4275-477D-B20C-9F53389F83A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1E74E-E9D6-48A4-824A-58FA1BD5C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6F79F-3687-49BA-9EA5-67EEEF457F1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11C2C-469F-4EFE-9EF3-37DE9260E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1F09C-F0BE-4607-A20D-F1E79E9E899A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0F43C-0116-4799-BECB-B35BE55EC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6B682-F14E-402D-8019-E82D7A498DF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5393-A725-4F64-9EE4-572A91099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841BAD-2CE2-4A8A-9EC7-4DD2C0A18057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87E45E-262E-46C0-A8E6-443FE6B7C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55EF5-3BBF-4EF8-974A-F007425D80B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1EF69-8C16-4CF3-8AB8-FBB91FAE8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8C8BCB-2D24-45B3-A222-364B47D4AD98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7BFF55-FAB6-4207-ADAE-534C6A21E9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22C1F-5452-49C5-9407-7CF28CA68333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754D2-F0DE-4E09-A627-96318A68C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78637-3370-4346-9EAC-96974FB5EEE6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D3E39-31EE-44CF-8CF1-8C0F976EE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660E9-B119-4A82-9C3F-B87A9A5DEE0B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E8E86-A399-4004-9B63-5095249A2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335CE1-7C4C-4316-9F57-301721FC8195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Champlain College-St Lambert RAC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CB9628-C177-4B91-8A65-0C1FD83BBF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7780-3887-4719-9A18-3F557377ACA5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677B-5E77-4325-A37D-7D8C4D282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13AB7B-3DCA-4D6F-BB2F-CF459E96EDA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171732-1495-4F26-A2BC-DA18754E1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EC82A-AB4A-4DF4-BDA5-B9F88D6785DD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B4F4E-D87D-4894-AA38-1CF0FC678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2469E-9BE2-4379-90BE-1A0F8C0B5971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52822-06E7-4F5F-9B36-091FD27EC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2.png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6.emf"/><Relationship Id="rId14" Type="http://schemas.openxmlformats.org/officeDocument/2006/relationships/image" Target="../media/image1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7.emf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8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7.emf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6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8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7.emf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6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8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7.emf"/><Relationship Id="rId10" Type="http://schemas.openxmlformats.org/officeDocument/2006/relationships/slideLayout" Target="../slideLayouts/slideLayout48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6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52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8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emf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9" descr="fond.tif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444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et modifiez le titre</a:t>
            </a:r>
            <a:endParaRPr lang="fr-FR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5" y="2770188"/>
            <a:ext cx="76628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BAE47174-65AE-4144-900E-0820C6EBEA79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b="1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79C13F97-892F-4770-829B-8CE282920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6" name="Image 6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Image 8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Image 10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Image 11" descr="CEDEC_LOGO_High_Res_EN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Image 12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Image 13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Image 14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Image 15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03" r:id="rId2"/>
    <p:sldLayoutId id="2147483840" r:id="rId3"/>
    <p:sldLayoutId id="2147483841" r:id="rId4"/>
    <p:sldLayoutId id="2147483842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rgbClr val="589DEE"/>
        </a:buClr>
        <a:buSzPct val="90000"/>
        <a:buFont typeface="Wingdings" pitchFamily="2" charset="2"/>
        <a:buChar char=""/>
        <a:defRPr sz="2200" kern="1200">
          <a:solidFill>
            <a:srgbClr val="595959"/>
          </a:solidFill>
          <a:latin typeface="+mn-lt"/>
          <a:ea typeface="ＭＳ Ｐゴシック" charset="-128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589DEE"/>
        </a:buClr>
        <a:buSzPct val="90000"/>
        <a:buFont typeface="Wingdings" pitchFamily="2" charset="2"/>
        <a:buChar char=""/>
        <a:defRPr sz="2000" kern="1200">
          <a:solidFill>
            <a:srgbClr val="595959"/>
          </a:solidFill>
          <a:latin typeface="+mn-lt"/>
          <a:ea typeface="ＭＳ Ｐゴシック" charset="-128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rgbClr val="589DEE"/>
        </a:buClr>
        <a:buSzPct val="90000"/>
        <a:buFont typeface="Wingdings" pitchFamily="2" charset="2"/>
        <a:buChar char="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589DEE"/>
        </a:buClr>
        <a:buSzPct val="90000"/>
        <a:buFont typeface="Wingdings" pitchFamily="2" charset="2"/>
        <a:buChar char="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rgbClr val="589DEE"/>
        </a:buClr>
        <a:buSzPct val="90000"/>
        <a:buFont typeface="Wingdings" pitchFamily="2" charset="2"/>
        <a:buChar char="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3076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F358099-8817-4294-A864-0BABC74108EE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3E9E8F2-84FD-49FE-8153-03F499512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3081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3082" name="Image 9" descr="fond.ti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Image 6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Image 8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Image 10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Image 11" descr="CEDEC_LOGO_High_Res_EN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Image 12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Image 13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Image 14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Image 15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04" r:id="rId2"/>
    <p:sldLayoutId id="2147483844" r:id="rId3"/>
    <p:sldLayoutId id="2147483805" r:id="rId4"/>
    <p:sldLayoutId id="2147483806" r:id="rId5"/>
    <p:sldLayoutId id="2147483807" r:id="rId6"/>
    <p:sldLayoutId id="2147483845" r:id="rId7"/>
    <p:sldLayoutId id="2147483808" r:id="rId8"/>
    <p:sldLayoutId id="2147483846" r:id="rId9"/>
    <p:sldLayoutId id="2147483809" r:id="rId10"/>
    <p:sldLayoutId id="214748381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100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B96F8D8-C7AB-4A92-A50F-AE4720F1056C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295B708-D6EA-4FEC-9A66-D0CCF442D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4105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4106" name="Image 9" descr="fond.ti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Image 6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Image 8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Image 10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Image 11" descr="CEDEC_LOGO_High_Res_EN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Image 12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Image 13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Image 14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Image 15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11" r:id="rId2"/>
    <p:sldLayoutId id="2147483848" r:id="rId3"/>
    <p:sldLayoutId id="2147483812" r:id="rId4"/>
    <p:sldLayoutId id="2147483813" r:id="rId5"/>
    <p:sldLayoutId id="2147483814" r:id="rId6"/>
    <p:sldLayoutId id="2147483849" r:id="rId7"/>
    <p:sldLayoutId id="2147483815" r:id="rId8"/>
    <p:sldLayoutId id="2147483850" r:id="rId9"/>
    <p:sldLayoutId id="2147483816" r:id="rId10"/>
    <p:sldLayoutId id="214748381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124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936B8F8-3095-4EB7-8153-4B29D603D1A2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AC59B1E-B411-4489-8684-1D6E25EA4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129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5130" name="Image 9" descr="fond.ti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Image 6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Image 8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Image 10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Image 11" descr="CEDEC_LOGO_High_Res_EN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Image 12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Image 13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" name="Image 14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" name="Image 15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18" r:id="rId2"/>
    <p:sldLayoutId id="2147483852" r:id="rId3"/>
    <p:sldLayoutId id="2147483819" r:id="rId4"/>
    <p:sldLayoutId id="2147483820" r:id="rId5"/>
    <p:sldLayoutId id="2147483821" r:id="rId6"/>
    <p:sldLayoutId id="2147483853" r:id="rId7"/>
    <p:sldLayoutId id="2147483822" r:id="rId8"/>
    <p:sldLayoutId id="2147483854" r:id="rId9"/>
    <p:sldLayoutId id="2147483823" r:id="rId10"/>
    <p:sldLayoutId id="214748382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14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BD2FFD9-7B91-4E54-827B-21C0C6CD29E4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6EEA206-EEDB-409A-BB4C-627EB5EC2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15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6154" name="Image 9" descr="fond.ti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Image 6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Image 8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Image 10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Image 11" descr="CEDEC_LOGO_High_Res_EN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Image 12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Image 13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Image 14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Image 15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25" r:id="rId2"/>
    <p:sldLayoutId id="2147483856" r:id="rId3"/>
    <p:sldLayoutId id="2147483826" r:id="rId4"/>
    <p:sldLayoutId id="2147483827" r:id="rId5"/>
    <p:sldLayoutId id="2147483828" r:id="rId6"/>
    <p:sldLayoutId id="2147483857" r:id="rId7"/>
    <p:sldLayoutId id="2147483829" r:id="rId8"/>
    <p:sldLayoutId id="2147483858" r:id="rId9"/>
    <p:sldLayoutId id="2147483830" r:id="rId10"/>
    <p:sldLayoutId id="21474838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CC0D3D-21AF-4F93-B0CA-36164F3F6088}" type="datetimeFigureOut">
              <a:rPr lang="en-US"/>
              <a:pPr>
                <a:defRPr/>
              </a:pPr>
              <a:t>9/25/2012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0B43BF1-3D8B-4F43-81D4-5BFAB0423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</p:grpSp>
      <p:pic>
        <p:nvPicPr>
          <p:cNvPr id="7178" name="Image 9" descr="fond.ti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62915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Image 6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775" y="59531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Image 8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775" y="5991225"/>
            <a:ext cx="7662863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Image 10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29150" y="1206500"/>
            <a:ext cx="451485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Image 11" descr="CEDEC_LOGO_High_Res_EN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900" y="6080125"/>
            <a:ext cx="1333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Image 12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64400" y="6138863"/>
            <a:ext cx="11541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Image 13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5" name="Image 14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31800" y="6078538"/>
            <a:ext cx="16684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Image 15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451725" y="6065838"/>
            <a:ext cx="1309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32" r:id="rId2"/>
    <p:sldLayoutId id="2147483860" r:id="rId3"/>
    <p:sldLayoutId id="2147483833" r:id="rId4"/>
    <p:sldLayoutId id="2147483834" r:id="rId5"/>
    <p:sldLayoutId id="2147483835" r:id="rId6"/>
    <p:sldLayoutId id="2147483861" r:id="rId7"/>
    <p:sldLayoutId id="2147483836" r:id="rId8"/>
    <p:sldLayoutId id="2147483862" r:id="rId9"/>
    <p:sldLayoutId id="2147483837" r:id="rId10"/>
    <p:sldLayoutId id="214748383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5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ssouribusiness.net/cq/index.asp" TargetMode="External"/><Relationship Id="rId1" Type="http://schemas.openxmlformats.org/officeDocument/2006/relationships/slideLayout" Target="../slideLayouts/slideLayout3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ctrTitle"/>
          </p:nvPr>
        </p:nvSpPr>
        <p:spPr>
          <a:xfrm>
            <a:off x="190500" y="1919288"/>
            <a:ext cx="8228013" cy="1927225"/>
          </a:xfrm>
        </p:spPr>
        <p:txBody>
          <a:bodyPr/>
          <a:lstStyle/>
          <a:p>
            <a:pPr eaLnBrk="1" hangingPunct="1"/>
            <a:r>
              <a:rPr lang="fr-FR" sz="4400" smtClean="0"/>
              <a:t>La RAC </a:t>
            </a:r>
            <a:br>
              <a:rPr lang="fr-FR" sz="4400" smtClean="0"/>
            </a:br>
            <a:r>
              <a:rPr lang="fr-FR" sz="4400" smtClean="0"/>
              <a:t>pour entreprises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3"/>
          <p:cNvSpPr>
            <a:spLocks noGrp="1"/>
          </p:cNvSpPr>
          <p:nvPr>
            <p:ph type="ctrTitle"/>
          </p:nvPr>
        </p:nvSpPr>
        <p:spPr>
          <a:xfrm>
            <a:off x="1633926" y="2382592"/>
            <a:ext cx="4687485" cy="1927225"/>
          </a:xfrm>
        </p:spPr>
        <p:txBody>
          <a:bodyPr/>
          <a:lstStyle/>
          <a:p>
            <a:pPr eaLnBrk="1" hangingPunct="1"/>
            <a:r>
              <a:rPr lang="fr-CA" sz="4400" dirty="0" smtClean="0"/>
              <a:t>Lancement officiel </a:t>
            </a:r>
            <a:br>
              <a:rPr lang="fr-CA" sz="4400" dirty="0" smtClean="0"/>
            </a:br>
            <a:r>
              <a:rPr lang="fr-CA" sz="4400" dirty="0" smtClean="0"/>
              <a:t>du programme</a:t>
            </a:r>
            <a:r>
              <a:rPr lang="fr-CA" dirty="0" smtClean="0"/>
              <a:t/>
            </a:r>
            <a:br>
              <a:rPr lang="fr-CA" dirty="0" smtClean="0"/>
            </a:br>
            <a:r>
              <a:rPr lang="fr-CA" sz="5400" dirty="0" smtClean="0"/>
              <a:t>ABD</a:t>
            </a:r>
            <a:endParaRPr lang="en-C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re 1"/>
          <p:cNvSpPr>
            <a:spLocks noGrp="1"/>
          </p:cNvSpPr>
          <p:nvPr>
            <p:ph type="ctrTitle"/>
          </p:nvPr>
        </p:nvSpPr>
        <p:spPr>
          <a:xfrm>
            <a:off x="190500" y="2603500"/>
            <a:ext cx="8228013" cy="1927225"/>
          </a:xfrm>
        </p:spPr>
        <p:txBody>
          <a:bodyPr/>
          <a:lstStyle/>
          <a:p>
            <a:pPr eaLnBrk="1" hangingPunct="1"/>
            <a:r>
              <a:rPr lang="fr-FR" sz="4400" smtClean="0"/>
              <a:t>RAC</a:t>
            </a:r>
            <a:br>
              <a:rPr lang="fr-FR" sz="4400" smtClean="0"/>
            </a:br>
            <a:r>
              <a:rPr lang="fr-FR" sz="4400" smtClean="0"/>
              <a:t>Gestion et </a:t>
            </a:r>
            <a:br>
              <a:rPr lang="fr-FR" sz="4400" smtClean="0"/>
            </a:br>
            <a:r>
              <a:rPr lang="fr-FR" sz="4400" smtClean="0"/>
              <a:t>Développement </a:t>
            </a:r>
            <a:br>
              <a:rPr lang="fr-FR" sz="4400" smtClean="0"/>
            </a:br>
            <a:r>
              <a:rPr lang="fr-FR" sz="4400" smtClean="0"/>
              <a:t>d</a:t>
            </a:r>
            <a:r>
              <a:rPr lang="fr-FR" altLang="fr-FR" sz="4400" smtClean="0"/>
              <a:t>’</a:t>
            </a:r>
            <a:r>
              <a:rPr lang="fr-FR" sz="4400" smtClean="0"/>
              <a:t>Entreprise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re 1"/>
          <p:cNvSpPr>
            <a:spLocks noGrp="1"/>
          </p:cNvSpPr>
          <p:nvPr>
            <p:ph type="title"/>
          </p:nvPr>
        </p:nvSpPr>
        <p:spPr>
          <a:xfrm>
            <a:off x="457200" y="1195388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smtClean="0"/>
              <a:t>Un programme pour les gens d</a:t>
            </a:r>
            <a:r>
              <a:rPr lang="fr-FR" altLang="fr-FR" sz="4000" smtClean="0"/>
              <a:t>’</a:t>
            </a:r>
            <a:r>
              <a:rPr lang="fr-FR" sz="4000" smtClean="0"/>
              <a:t>affaires occupés</a:t>
            </a:r>
          </a:p>
        </p:txBody>
      </p:sp>
      <p:sp>
        <p:nvSpPr>
          <p:cNvPr id="7170" name="Espace réservé du contenu 2"/>
          <p:cNvSpPr>
            <a:spLocks noGrp="1"/>
          </p:cNvSpPr>
          <p:nvPr>
            <p:ph idx="1"/>
          </p:nvPr>
        </p:nvSpPr>
        <p:spPr>
          <a:xfrm>
            <a:off x="739775" y="2478088"/>
            <a:ext cx="7662863" cy="32670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Flexibilité : Perfectionnez-vous quand et où vous voulez !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Des outils en ligne accessibles en tout temps.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4 options d</a:t>
            </a:r>
            <a:r>
              <a:rPr lang="fr-FR" altLang="fr-FR" smtClean="0">
                <a:solidFill>
                  <a:schemeClr val="bg1"/>
                </a:solidFill>
              </a:rPr>
              <a:t>’</a:t>
            </a:r>
            <a:r>
              <a:rPr lang="fr-FR" smtClean="0">
                <a:solidFill>
                  <a:schemeClr val="bg1"/>
                </a:solidFill>
              </a:rPr>
              <a:t>évaluation selon votre expertise.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Pas de délais préétablis.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Des séminaires pertinents et participatifs.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chemeClr val="bg1"/>
                </a:solidFill>
              </a:rPr>
              <a:t>Des spécialistes disponibles et accessibles.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re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9 Compétences</a:t>
            </a:r>
          </a:p>
        </p:txBody>
      </p:sp>
      <p:sp>
        <p:nvSpPr>
          <p:cNvPr id="9218" name="Espace réservé du contenu 2"/>
          <p:cNvSpPr>
            <a:spLocks noGrp="1"/>
          </p:cNvSpPr>
          <p:nvPr>
            <p:ph idx="1"/>
          </p:nvPr>
        </p:nvSpPr>
        <p:spPr>
          <a:xfrm>
            <a:off x="739775" y="2097088"/>
            <a:ext cx="7662863" cy="326707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Stratégies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Communication Marketing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Ventes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Médias Sociaux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Comptabilité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Droit des Affaires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Ressources humaines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Gestion opérationnelle</a:t>
            </a:r>
          </a:p>
          <a:p>
            <a:pPr eaLnBrk="1" hangingPunct="1">
              <a:spcBef>
                <a:spcPct val="0"/>
              </a:spcBef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400" smtClean="0">
                <a:solidFill>
                  <a:srgbClr val="FFFFFF"/>
                </a:solidFill>
              </a:rPr>
              <a:t>Gestion de la croissance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re 1"/>
          <p:cNvSpPr>
            <a:spLocks noGrp="1"/>
          </p:cNvSpPr>
          <p:nvPr>
            <p:ph type="title"/>
          </p:nvPr>
        </p:nvSpPr>
        <p:spPr>
          <a:xfrm>
            <a:off x="457200" y="1004888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smtClean="0"/>
              <a:t>Les Compétences</a:t>
            </a:r>
          </a:p>
        </p:txBody>
      </p:sp>
      <p:sp>
        <p:nvSpPr>
          <p:cNvPr id="10242" name="Espace réservé du contenu 2"/>
          <p:cNvSpPr>
            <a:spLocks noGrp="1"/>
          </p:cNvSpPr>
          <p:nvPr>
            <p:ph idx="1"/>
          </p:nvPr>
        </p:nvSpPr>
        <p:spPr>
          <a:xfrm>
            <a:off x="457200" y="2324100"/>
            <a:ext cx="8115300" cy="3586163"/>
          </a:xfrm>
        </p:spPr>
        <p:txBody>
          <a:bodyPr/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000" smtClean="0">
                <a:solidFill>
                  <a:srgbClr val="FFFFFF"/>
                </a:solidFill>
              </a:rPr>
              <a:t>À partir d</a:t>
            </a:r>
            <a:r>
              <a:rPr lang="fr-FR" altLang="fr-FR" sz="2000" smtClean="0">
                <a:solidFill>
                  <a:srgbClr val="FFFFFF"/>
                </a:solidFill>
              </a:rPr>
              <a:t>’</a:t>
            </a:r>
            <a:r>
              <a:rPr lang="fr-FR" sz="2000" smtClean="0">
                <a:solidFill>
                  <a:srgbClr val="FFFFFF"/>
                </a:solidFill>
              </a:rPr>
              <a:t>une idée, développer un modèle d'entreprise et une stratégie d</a:t>
            </a:r>
            <a:r>
              <a:rPr lang="fr-FR" altLang="fr-FR" sz="2000" smtClean="0">
                <a:solidFill>
                  <a:srgbClr val="FFFFFF"/>
                </a:solidFill>
              </a:rPr>
              <a:t>’</a:t>
            </a:r>
            <a:r>
              <a:rPr lang="fr-FR" sz="2000" smtClean="0">
                <a:solidFill>
                  <a:srgbClr val="FFFFFF"/>
                </a:solidFill>
              </a:rPr>
              <a:t>affaires.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000" smtClean="0">
                <a:solidFill>
                  <a:srgbClr val="FFFFFF"/>
                </a:solidFill>
              </a:rPr>
              <a:t>Identifier la demande du marché et créer des stratégies de communication marketing intégrées efficientes pour établir une marque.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000" smtClean="0">
                <a:solidFill>
                  <a:srgbClr val="FFFFFF"/>
                </a:solidFill>
              </a:rPr>
              <a:t>Développer une stratégie de vente pour vendre un produit/service.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2000" smtClean="0">
                <a:solidFill>
                  <a:srgbClr val="FFFFFF"/>
                </a:solidFill>
              </a:rPr>
              <a:t>Promouvoir les activités de l'organisation à travers l'utilisation des médias sociaux et des technologies de réseautage.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re 1"/>
          <p:cNvSpPr>
            <a:spLocks noGrp="1"/>
          </p:cNvSpPr>
          <p:nvPr>
            <p:ph type="title"/>
          </p:nvPr>
        </p:nvSpPr>
        <p:spPr>
          <a:xfrm>
            <a:off x="457200" y="9921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Les Compétences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465388"/>
            <a:ext cx="7662863" cy="32670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1900" smtClean="0">
                <a:solidFill>
                  <a:srgbClr val="FFFFFF"/>
                </a:solidFill>
              </a:rPr>
              <a:t>Identifier des solutions à des problématiques juridiques courantes rencontrées par une entreprise.</a:t>
            </a:r>
          </a:p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1900" smtClean="0">
                <a:solidFill>
                  <a:srgbClr val="FFFFFF"/>
                </a:solidFill>
              </a:rPr>
              <a:t>Prendre des décisions d'affaires en utilisant la comptabilité et les concepts financiers de base.</a:t>
            </a:r>
          </a:p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1900" smtClean="0">
                <a:solidFill>
                  <a:srgbClr val="FFFFFF"/>
                </a:solidFill>
              </a:rPr>
              <a:t>Élaborer et gérer un plan de ressources humaines.</a:t>
            </a:r>
          </a:p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1900" smtClean="0">
                <a:solidFill>
                  <a:srgbClr val="FFFFFF"/>
                </a:solidFill>
              </a:rPr>
              <a:t>Mettre en œuvre des systèmes et des processus qui contribuent à l'efficacité opérationnelle et au succès de toutes entreprises.</a:t>
            </a:r>
          </a:p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z="1900" smtClean="0">
                <a:solidFill>
                  <a:srgbClr val="FFFFFF"/>
                </a:solidFill>
              </a:rPr>
              <a:t>Être en mesure d</a:t>
            </a:r>
            <a:r>
              <a:rPr lang="fr-FR" altLang="fr-FR" sz="1900" smtClean="0">
                <a:solidFill>
                  <a:srgbClr val="FFFFFF"/>
                </a:solidFill>
              </a:rPr>
              <a:t>’</a:t>
            </a:r>
            <a:r>
              <a:rPr lang="fr-FR" sz="1900" smtClean="0">
                <a:solidFill>
                  <a:srgbClr val="FFFFFF"/>
                </a:solidFill>
              </a:rPr>
              <a:t>amener son entreprise à un niveau supérieur de croissance</a:t>
            </a:r>
          </a:p>
          <a:p>
            <a:pPr eaLnBrk="1" hangingPunct="1">
              <a:lnSpc>
                <a:spcPct val="80000"/>
              </a:lnSpc>
              <a:buClr>
                <a:srgbClr val="589DEE"/>
              </a:buClr>
              <a:buFont typeface="Wingdings" pitchFamily="2" charset="2"/>
              <a:buChar char=""/>
            </a:pPr>
            <a:endParaRPr lang="fr-FR" sz="1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Options d</a:t>
            </a:r>
            <a:r>
              <a:rPr lang="fr-FR" altLang="fr-FR" smtClean="0"/>
              <a:t>’</a:t>
            </a:r>
            <a:r>
              <a:rPr lang="fr-FR" smtClean="0"/>
              <a:t>évaluation</a:t>
            </a:r>
          </a:p>
        </p:txBody>
      </p:sp>
      <p:sp>
        <p:nvSpPr>
          <p:cNvPr id="12290" name="Espace réservé du contenu 2"/>
          <p:cNvSpPr>
            <a:spLocks noGrp="1"/>
          </p:cNvSpPr>
          <p:nvPr>
            <p:ph idx="1"/>
          </p:nvPr>
        </p:nvSpPr>
        <p:spPr>
          <a:xfrm>
            <a:off x="739775" y="2554288"/>
            <a:ext cx="7662863" cy="3267075"/>
          </a:xfrm>
        </p:spPr>
        <p:txBody>
          <a:bodyPr/>
          <a:lstStyle/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smtClean="0">
                <a:solidFill>
                  <a:schemeClr val="bg1"/>
                </a:solidFill>
              </a:rPr>
              <a:t>1) Équivalence de formation 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smtClean="0">
                <a:solidFill>
                  <a:schemeClr val="bg1"/>
                </a:solidFill>
              </a:rPr>
              <a:t>2) Portfolio et entrevue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smtClean="0">
                <a:solidFill>
                  <a:schemeClr val="bg1"/>
                </a:solidFill>
              </a:rPr>
              <a:t>3) Étude de cas et présentation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smtClean="0">
                <a:solidFill>
                  <a:schemeClr val="bg1"/>
                </a:solidFill>
              </a:rPr>
              <a:t>4) Présentation d</a:t>
            </a:r>
            <a:r>
              <a:rPr lang="fr-FR" altLang="fr-FR" smtClean="0">
                <a:solidFill>
                  <a:schemeClr val="bg1"/>
                </a:solidFill>
              </a:rPr>
              <a:t>’</a:t>
            </a:r>
            <a:r>
              <a:rPr lang="fr-FR" smtClean="0">
                <a:solidFill>
                  <a:schemeClr val="bg1"/>
                </a:solidFill>
              </a:rPr>
              <a:t>un travail sur sa propre entreprise ou son projet d</a:t>
            </a:r>
            <a:r>
              <a:rPr lang="fr-FR" altLang="fr-FR" smtClean="0">
                <a:solidFill>
                  <a:schemeClr val="bg1"/>
                </a:solidFill>
              </a:rPr>
              <a:t>’</a:t>
            </a:r>
            <a:r>
              <a:rPr lang="fr-FR" smtClean="0">
                <a:solidFill>
                  <a:schemeClr val="bg1"/>
                </a:solidFill>
              </a:rPr>
              <a:t>entreprise.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ctrTitle"/>
          </p:nvPr>
        </p:nvSpPr>
        <p:spPr>
          <a:xfrm>
            <a:off x="1081088" y="1751013"/>
            <a:ext cx="5861050" cy="2430462"/>
          </a:xfrm>
        </p:spPr>
        <p:txBody>
          <a:bodyPr/>
          <a:lstStyle/>
          <a:p>
            <a:pPr eaLnBrk="1" hangingPunct="1"/>
            <a:r>
              <a:rPr lang="fr-CA" sz="4400" dirty="0" smtClean="0"/>
              <a:t>Partenariat avec</a:t>
            </a:r>
            <a:br>
              <a:rPr lang="fr-CA" sz="4400" dirty="0" smtClean="0"/>
            </a:br>
            <a:r>
              <a:rPr lang="fr-CA" sz="4400" dirty="0" smtClean="0"/>
              <a:t> la </a:t>
            </a:r>
            <a:br>
              <a:rPr lang="fr-CA" sz="4400" dirty="0" smtClean="0"/>
            </a:br>
            <a:r>
              <a:rPr lang="fr-CA" sz="4400" dirty="0" smtClean="0"/>
              <a:t>CEDEC</a:t>
            </a:r>
            <a:endParaRPr lang="en-CA" sz="4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1987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600450" y="1500188"/>
            <a:ext cx="5168900" cy="36576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Mission</a:t>
            </a:r>
            <a:b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</a:b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We support communities across Quebec by providing personalized business development services in English. And we follow through with every client to make sure they have the tools to succeed. </a:t>
            </a:r>
            <a:b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</a:b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/>
            </a:r>
            <a:b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</a:br>
            <a: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Vision</a:t>
            </a:r>
            <a:b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</a:b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Our goal is to support job creation, and the economic prosperity of communities throughout Quebec. We will do this by becoming the leading English-language agency championing and supporting business success</a:t>
            </a:r>
            <a:r>
              <a:rPr lang="en-CA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.  </a:t>
            </a: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1989" name="Rectangle 10"/>
          <p:cNvSpPr>
            <a:spLocks noChangeArrowheads="1"/>
          </p:cNvSpPr>
          <p:nvPr/>
        </p:nvSpPr>
        <p:spPr bwMode="auto">
          <a:xfrm>
            <a:off x="539750" y="609600"/>
            <a:ext cx="6119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CEDEC Small Business Support Network</a:t>
            </a:r>
          </a:p>
        </p:txBody>
      </p:sp>
      <p:pic>
        <p:nvPicPr>
          <p:cNvPr id="41990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100" y="1196975"/>
            <a:ext cx="2882900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3011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539750" y="609600"/>
            <a:ext cx="3422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BACKGROUND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41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  <a:defRPr/>
            </a:pPr>
            <a: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2007</a:t>
            </a: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 – CEDEC launches Small Business Support Network in Ormstown, Quebec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/>
            </a:pPr>
            <a: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2008</a:t>
            </a: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 – Conference Board of Canada reports that supporting the creation of SMEs in cultural or linguistic minority communities represents an important vehicle for job creation, as well as a powerful catalyst for economic diversification 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/>
            </a:pPr>
            <a:r>
              <a:rPr lang="en-CA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2010</a:t>
            </a: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– With support from Industry Canada, CEDEC conducts study to identify the factors that stimulate or impede business growth within Quebec’s minority language English-speaking communities 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/>
            </a:pP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Main factor identified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– Quebec’s English-speaking </a:t>
            </a:r>
            <a:r>
              <a:rPr lang="en-CA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small-business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owners need a supportive environment in order to thrive</a:t>
            </a:r>
          </a:p>
          <a:p>
            <a:pPr>
              <a:defRPr/>
            </a:pPr>
            <a:endParaRPr lang="en-CA" sz="2000" dirty="0" smtClean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4035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425450" y="568325"/>
            <a:ext cx="19288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b="1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OUR MEMBERS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2725" y="1466850"/>
            <a:ext cx="3024188" cy="277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Member Benefits</a:t>
            </a: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Expanded connections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Increased visibility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Event discounts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Greater access to business development resources in English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Enhanced business support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5654" y="1484784"/>
            <a:ext cx="4456706" cy="2970044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595313" y="4797425"/>
            <a:ext cx="77216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Our members are SMEs from across the province of Quebec, covering virtually every sector—with service based, knowledge based, manufacturing, and consumer goods industries all well represented.</a:t>
            </a:r>
            <a:endParaRPr lang="fr-CA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5059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0163" y="0"/>
            <a:ext cx="9144001" cy="6858000"/>
          </a:xfrm>
        </p:spPr>
      </p:pic>
      <p:sp>
        <p:nvSpPr>
          <p:cNvPr id="45060" name="Rectangle 7"/>
          <p:cNvSpPr>
            <a:spLocks noChangeArrowheads="1"/>
          </p:cNvSpPr>
          <p:nvPr/>
        </p:nvSpPr>
        <p:spPr bwMode="auto">
          <a:xfrm>
            <a:off x="476250" y="582613"/>
            <a:ext cx="5535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OUR PARTNERS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213" y="1489075"/>
            <a:ext cx="3382962" cy="374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We currently collaborate with</a:t>
            </a: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Community organisations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Local action groups and committees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Educational institutions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Public institutions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Local trade associations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Chambers of commerce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Government agencies and offices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Private enterprises and corporations </a:t>
            </a:r>
          </a:p>
        </p:txBody>
      </p:sp>
      <p:pic>
        <p:nvPicPr>
          <p:cNvPr id="45062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3225" y="1444625"/>
            <a:ext cx="403066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6083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26988"/>
            <a:ext cx="9144000" cy="6858001"/>
          </a:xfrm>
        </p:spPr>
      </p:pic>
      <p:sp>
        <p:nvSpPr>
          <p:cNvPr id="46084" name="Rectangle 7"/>
          <p:cNvSpPr>
            <a:spLocks noChangeArrowheads="1"/>
          </p:cNvSpPr>
          <p:nvPr/>
        </p:nvSpPr>
        <p:spPr bwMode="auto">
          <a:xfrm>
            <a:off x="425450" y="568325"/>
            <a:ext cx="5730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Why work with Champlain College Saint-Lambert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838" y="1177925"/>
            <a:ext cx="77835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There is a joint desire to improve access to professional development opportunities to English speaking small businesses allowing them to gain access to services in the community without having to leave their community</a:t>
            </a:r>
          </a:p>
        </p:txBody>
      </p:sp>
      <p:pic>
        <p:nvPicPr>
          <p:cNvPr id="46086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3038" y="2819400"/>
            <a:ext cx="3100387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5650" y="2636838"/>
            <a:ext cx="3384550" cy="294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Joint projects:</a:t>
            </a: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Survey of small business owners needs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CEDEC SBSN meetings held on campus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Revision of the Applied Business Development program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</a:rPr>
              <a:t>Research into the development of an online resource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pic>
        <p:nvPicPr>
          <p:cNvPr id="47107" name="Espace réservé du contenu 3" descr="POWERPOIN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041400"/>
            <a:ext cx="3586163" cy="478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4988" y="2492375"/>
            <a:ext cx="21907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72000" y="1504950"/>
            <a:ext cx="3733800" cy="4338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8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r>
              <a:rPr lang="en-C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For </a:t>
            </a:r>
            <a:r>
              <a:rPr lang="en-CA" sz="2400" b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more information:</a:t>
            </a: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endParaRPr lang="en-CA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r">
              <a:defRPr/>
            </a:pPr>
            <a:r>
              <a:rPr lang="en-CA" sz="2800" b="1" dirty="0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www.cedec.ca/sbsn</a:t>
            </a:r>
          </a:p>
          <a:p>
            <a:pPr algn="r">
              <a:defRPr/>
            </a:pPr>
            <a:r>
              <a:rPr lang="en-CA" sz="2800" dirty="0">
                <a:solidFill>
                  <a:srgbClr val="0C496F"/>
                </a:solidFill>
                <a:latin typeface="Helvetica" pitchFamily="34" charset="0"/>
                <a:cs typeface="Helvetica" pitchFamily="34" charset="0"/>
              </a:rPr>
              <a:t>sbsn@cedec.ca</a:t>
            </a:r>
          </a:p>
          <a:p>
            <a:pPr>
              <a:defRPr/>
            </a:pPr>
            <a:endParaRPr lang="en-CA" sz="2400" dirty="0">
              <a:solidFill>
                <a:srgbClr val="00578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re 1"/>
          <p:cNvSpPr>
            <a:spLocks noGrp="1"/>
          </p:cNvSpPr>
          <p:nvPr>
            <p:ph type="ctrTitle"/>
          </p:nvPr>
        </p:nvSpPr>
        <p:spPr>
          <a:xfrm>
            <a:off x="317500" y="2146300"/>
            <a:ext cx="8228013" cy="1927225"/>
          </a:xfrm>
        </p:spPr>
        <p:txBody>
          <a:bodyPr/>
          <a:lstStyle/>
          <a:p>
            <a:pPr eaLnBrk="1" hangingPunct="1"/>
            <a:r>
              <a:rPr lang="fr-FR" sz="4400" smtClean="0"/>
              <a:t>Nos </a:t>
            </a:r>
            <a:br>
              <a:rPr lang="fr-FR" sz="4400" smtClean="0"/>
            </a:br>
            <a:r>
              <a:rPr lang="fr-FR" sz="4400" smtClean="0"/>
              <a:t>Spécialistes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/>
          <p:cNvSpPr>
            <a:spLocks noGrp="1"/>
          </p:cNvSpPr>
          <p:nvPr>
            <p:ph type="title"/>
          </p:nvPr>
        </p:nvSpPr>
        <p:spPr>
          <a:xfrm>
            <a:off x="457200" y="9921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Charles Baribeault, BAA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757488"/>
            <a:ext cx="7662863" cy="3267075"/>
          </a:xfrm>
        </p:spPr>
        <p:txBody>
          <a:bodyPr>
            <a:normAutofit/>
          </a:bodyPr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Plus de 17 ans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expérience en ressources humaines dans des corporations nationales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BAA HEC Montréal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Gradué de Champlain en 1987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endParaRPr lang="fr-FR" smtClean="0"/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endParaRPr lang="fr-FR" smtClean="0"/>
          </a:p>
          <a:p>
            <a:pPr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title"/>
          </p:nvPr>
        </p:nvSpPr>
        <p:spPr>
          <a:xfrm>
            <a:off x="457200" y="9921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Bart Kasowski, MBA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541588"/>
            <a:ext cx="7662863" cy="32670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Contribué au développement ABD RAC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BA, Harvard University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MBA, HEC Montréal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Ph. D, Université de Paris IV-La Sorbonne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Ph.D, Université de Montréal</a:t>
            </a:r>
          </a:p>
          <a:p>
            <a:pPr eaLnBrk="1" hangingPunct="1">
              <a:lnSpc>
                <a:spcPct val="90000"/>
              </a:lnSpc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Plus de 12 ans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expérience en Marketing International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re 1"/>
          <p:cNvSpPr>
            <a:spLocks noGrp="1"/>
          </p:cNvSpPr>
          <p:nvPr>
            <p:ph type="title"/>
          </p:nvPr>
        </p:nvSpPr>
        <p:spPr>
          <a:xfrm>
            <a:off x="457200" y="10048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Isabelle Stébenne, BAA, MBA</a:t>
            </a:r>
          </a:p>
        </p:txBody>
      </p:sp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739775" y="2338388"/>
            <a:ext cx="7662863" cy="3267075"/>
          </a:xfrm>
        </p:spPr>
        <p:txBody>
          <a:bodyPr/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Plus de 18 ans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expérience en communication        marketing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MBA, HEC Montréal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Chargée de cours en 2010-11 au programme MBA,         HEC Montréal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Présidente, fondatrice de Bonza inc.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Spécialiste de contenu marketing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endParaRPr lang="fr-FR" smtClean="0"/>
          </a:p>
        </p:txBody>
      </p:sp>
      <p:pic>
        <p:nvPicPr>
          <p:cNvPr id="16387" name="Image 3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2200" y="5980113"/>
            <a:ext cx="13716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Image 1" descr="Isabelle Stebenne_240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0738" y="1981200"/>
            <a:ext cx="1973262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457200" y="10429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Suzanne Wassef</a:t>
            </a:r>
          </a:p>
        </p:txBody>
      </p:sp>
      <p:sp>
        <p:nvSpPr>
          <p:cNvPr id="17410" name="Espace réservé du contenu 2"/>
          <p:cNvSpPr>
            <a:spLocks noGrp="1"/>
          </p:cNvSpPr>
          <p:nvPr>
            <p:ph idx="1"/>
          </p:nvPr>
        </p:nvSpPr>
        <p:spPr>
          <a:xfrm>
            <a:off x="739775" y="2757488"/>
            <a:ext cx="7662863" cy="3267075"/>
          </a:xfrm>
        </p:spPr>
        <p:txBody>
          <a:bodyPr/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35 and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altLang="ja-JP" smtClean="0">
                <a:solidFill>
                  <a:srgbClr val="FFFFFF"/>
                </a:solidFill>
              </a:rPr>
              <a:t>experience en Finance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CFA 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BAA, McGill University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Depuis 2000, Suzanne enseigne la comptabilité</a:t>
            </a:r>
          </a:p>
        </p:txBody>
      </p:sp>
      <p:pic>
        <p:nvPicPr>
          <p:cNvPr id="17411" name="Image 1" descr="Suzanne Wassef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6775" y="1195388"/>
            <a:ext cx="1927225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>
          <a:xfrm>
            <a:off x="457200" y="10048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M-J Plebon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097088"/>
            <a:ext cx="7662863" cy="3267075"/>
          </a:xfrm>
        </p:spPr>
        <p:txBody>
          <a:bodyPr>
            <a:normAutofit/>
          </a:bodyPr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en-US" smtClean="0">
                <a:solidFill>
                  <a:srgbClr val="FFFFFF"/>
                </a:solidFill>
              </a:rPr>
              <a:t>Diplôme en génie chimique, l'Université Ryerson 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en-US" smtClean="0">
                <a:solidFill>
                  <a:srgbClr val="FFFFFF"/>
                </a:solidFill>
              </a:rPr>
              <a:t>25 ans d'expérience, gestion, marketing stratégique,       ventes,gestion de projet, développement de produits             et commercialisation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en-US" smtClean="0">
                <a:solidFill>
                  <a:srgbClr val="FFFFFF"/>
                </a:solidFill>
              </a:rPr>
              <a:t>Fondateur de Communication IMPACT, il aide les entreprises à tirer parti des nombreux canaux de marketing en ligne pour obtenir une bonne visibilité.</a:t>
            </a:r>
            <a:endParaRPr lang="fr-FR" smtClean="0">
              <a:solidFill>
                <a:srgbClr val="FFFFFF"/>
              </a:solidFill>
            </a:endParaRPr>
          </a:p>
        </p:txBody>
      </p:sp>
      <p:pic>
        <p:nvPicPr>
          <p:cNvPr id="18435" name="Image 1" descr="MJ Plebon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0113" y="1239838"/>
            <a:ext cx="1893887" cy="253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>
          <a:xfrm>
            <a:off x="457200" y="9921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Lynda Fraser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541588"/>
            <a:ext cx="7662863" cy="3267075"/>
          </a:xfrm>
        </p:spPr>
        <p:txBody>
          <a:bodyPr>
            <a:normAutofit/>
          </a:bodyPr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Spécialiste de contenu pour la gestion des                ressources humaines 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Maîtrise en éducation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Plus de 20 ans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expérience en enseignement et en coaching professionnel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Enseigne les Ressources Humaines à McGill University.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smtClean="0"/>
          </a:p>
        </p:txBody>
      </p:sp>
      <p:pic>
        <p:nvPicPr>
          <p:cNvPr id="19459" name="Image 1" descr="Lynda Fraser240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0263" y="1233488"/>
            <a:ext cx="1963737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>
          <a:xfrm>
            <a:off x="457200" y="979488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Michael Loughman</a:t>
            </a:r>
          </a:p>
        </p:txBody>
      </p:sp>
      <p:sp>
        <p:nvSpPr>
          <p:cNvPr id="20482" name="Espace réservé du contenu 2"/>
          <p:cNvSpPr>
            <a:spLocks noGrp="1"/>
          </p:cNvSpPr>
          <p:nvPr>
            <p:ph idx="1"/>
          </p:nvPr>
        </p:nvSpPr>
        <p:spPr>
          <a:xfrm>
            <a:off x="739775" y="2757488"/>
            <a:ext cx="7662863" cy="3267075"/>
          </a:xfrm>
        </p:spPr>
        <p:txBody>
          <a:bodyPr/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MBA, Concordia, Transport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CITT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Enseigne au Collège Champlain; Transport &amp; Logistique, Le fondement des affaires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Coordonnateur des stages à Champlain</a:t>
            </a:r>
          </a:p>
        </p:txBody>
      </p:sp>
      <p:pic>
        <p:nvPicPr>
          <p:cNvPr id="20483" name="Image 1" descr="Michael Loughman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1688" y="1230313"/>
            <a:ext cx="199231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>
          <a:xfrm>
            <a:off x="457200" y="9667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Gérard Bourdages</a:t>
            </a:r>
          </a:p>
        </p:txBody>
      </p:sp>
      <p:sp>
        <p:nvSpPr>
          <p:cNvPr id="21506" name="Espace réservé du contenu 2"/>
          <p:cNvSpPr>
            <a:spLocks noGrp="1"/>
          </p:cNvSpPr>
          <p:nvPr>
            <p:ph idx="1"/>
          </p:nvPr>
        </p:nvSpPr>
        <p:spPr>
          <a:xfrm>
            <a:off x="739775" y="2757488"/>
            <a:ext cx="7662863" cy="3267075"/>
          </a:xfrm>
        </p:spPr>
        <p:txBody>
          <a:bodyPr/>
          <a:lstStyle/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17 ans d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expérience en tant que consultant, analyste et enseignant 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Enseignement à l</a:t>
            </a:r>
            <a:r>
              <a:rPr lang="fr-FR" altLang="fr-FR" smtClean="0">
                <a:solidFill>
                  <a:srgbClr val="FFFFFF"/>
                </a:solidFill>
              </a:rPr>
              <a:t>’</a:t>
            </a:r>
            <a:r>
              <a:rPr lang="fr-FR" smtClean="0">
                <a:solidFill>
                  <a:srgbClr val="FFFFFF"/>
                </a:solidFill>
              </a:rPr>
              <a:t>Université</a:t>
            </a:r>
          </a:p>
          <a:p>
            <a:pPr eaLnBrk="1" hangingPunct="1">
              <a:buClr>
                <a:srgbClr val="589DEE"/>
              </a:buClr>
              <a:buFont typeface="Wingdings" pitchFamily="2" charset="2"/>
              <a:buChar char=""/>
            </a:pPr>
            <a:r>
              <a:rPr lang="fr-FR" smtClean="0">
                <a:solidFill>
                  <a:srgbClr val="FFFFFF"/>
                </a:solidFill>
              </a:rPr>
              <a:t>Spécialiste de contenu Ventes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355600" y="928688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smtClean="0">
                <a:solidFill>
                  <a:srgbClr val="FFFFFF"/>
                </a:solidFill>
              </a:rPr>
              <a:t>Pino Di Ioia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775" y="2389094"/>
            <a:ext cx="7662864" cy="3267169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a typeface="+mn-ea"/>
                <a:cs typeface="+mn-cs"/>
              </a:rPr>
              <a:t>Un entrepreneur reconnu approuve </a:t>
            </a:r>
            <a:r>
              <a:rPr lang="fr-F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a typeface="+mn-ea"/>
                <a:cs typeface="+mn-cs"/>
              </a:rPr>
              <a:t>le RAC !</a:t>
            </a:r>
            <a:endParaRPr lang="fr-FR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rgbClr val="FFFFFF"/>
                </a:solidFill>
                <a:ea typeface="+mn-ea"/>
                <a:cs typeface="+mn-cs"/>
              </a:rPr>
              <a:t>MBA, McGill </a:t>
            </a:r>
            <a:r>
              <a:rPr lang="fr-FR" dirty="0" err="1" smtClean="0">
                <a:solidFill>
                  <a:srgbClr val="FFFFFF"/>
                </a:solidFill>
                <a:ea typeface="+mn-ea"/>
                <a:cs typeface="+mn-cs"/>
              </a:rPr>
              <a:t>University</a:t>
            </a:r>
            <a:endParaRPr lang="fr-FR" dirty="0" smtClean="0">
              <a:solidFill>
                <a:srgbClr val="FFFFFF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rgbClr val="FFFFFF"/>
                </a:solidFill>
                <a:ea typeface="+mn-ea"/>
                <a:cs typeface="+mn-cs"/>
              </a:rPr>
              <a:t>Fondateur de Queues de Castor et </a:t>
            </a:r>
            <a:r>
              <a:rPr lang="fr-FR" dirty="0" err="1" smtClean="0">
                <a:solidFill>
                  <a:srgbClr val="FFFFFF"/>
                </a:solidFill>
                <a:ea typeface="+mn-ea"/>
                <a:cs typeface="+mn-cs"/>
              </a:rPr>
              <a:t>Moozoo</a:t>
            </a:r>
            <a:r>
              <a:rPr lang="fr-FR" dirty="0" smtClean="0">
                <a:solidFill>
                  <a:srgbClr val="FFFFFF"/>
                </a:solidFill>
                <a:ea typeface="+mn-ea"/>
                <a:cs typeface="+mn-cs"/>
              </a:rPr>
              <a:t> </a:t>
            </a:r>
            <a:r>
              <a:rPr lang="fr-FR" dirty="0" smtClean="0">
                <a:solidFill>
                  <a:srgbClr val="FFFFFF"/>
                </a:solidFill>
                <a:ea typeface="+mn-ea"/>
                <a:cs typeface="+mn-cs"/>
              </a:rPr>
              <a:t>(117 </a:t>
            </a:r>
            <a:r>
              <a:rPr lang="fr-FR" dirty="0" smtClean="0">
                <a:solidFill>
                  <a:srgbClr val="FFFFFF"/>
                </a:solidFill>
                <a:ea typeface="+mn-ea"/>
                <a:cs typeface="+mn-cs"/>
              </a:rPr>
              <a:t>magasins)</a:t>
            </a:r>
            <a:endParaRPr lang="fr-FR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5900738"/>
            <a:ext cx="15113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2532" name="Imag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5965825"/>
            <a:ext cx="3429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Image 1" descr="Pino Di Ioia 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7900" y="1206500"/>
            <a:ext cx="1816100" cy="24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ctrTitle"/>
          </p:nvPr>
        </p:nvSpPr>
        <p:spPr>
          <a:xfrm>
            <a:off x="398463" y="1674813"/>
            <a:ext cx="6940550" cy="1927225"/>
          </a:xfrm>
        </p:spPr>
        <p:txBody>
          <a:bodyPr/>
          <a:lstStyle/>
          <a:p>
            <a:pPr eaLnBrk="1" hangingPunct="1"/>
            <a:r>
              <a:rPr lang="fr-CA" sz="4400" smtClean="0"/>
              <a:t>Mentorat pour </a:t>
            </a:r>
            <a:br>
              <a:rPr lang="fr-CA" sz="4400" smtClean="0"/>
            </a:br>
            <a:r>
              <a:rPr lang="fr-CA" sz="4400" smtClean="0"/>
              <a:t>  immigrants</a:t>
            </a:r>
            <a:endParaRPr lang="en-CA" sz="44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Le mentorat pour immigrants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2098624" y="2554288"/>
            <a:ext cx="5126636" cy="3267075"/>
          </a:xfrm>
        </p:spPr>
        <p:txBody>
          <a:bodyPr/>
          <a:lstStyle/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</a:rPr>
              <a:t>Nouveau programme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</a:rPr>
              <a:t>Soutien à l’intégration des personnes immigrantes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</a:rPr>
              <a:t>Objectif: intégration et rétention du personnel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3"/>
          <p:cNvSpPr>
            <a:spLocks noGrp="1"/>
          </p:cNvSpPr>
          <p:nvPr>
            <p:ph type="ctrTitle"/>
          </p:nvPr>
        </p:nvSpPr>
        <p:spPr>
          <a:xfrm>
            <a:off x="2260600" y="2318197"/>
            <a:ext cx="3715197" cy="1463451"/>
          </a:xfrm>
        </p:spPr>
        <p:txBody>
          <a:bodyPr/>
          <a:lstStyle/>
          <a:p>
            <a:pPr algn="l" eaLnBrk="1" hangingPunct="1"/>
            <a:r>
              <a:rPr lang="fr-CA" sz="4400" dirty="0" smtClean="0"/>
              <a:t>Agents de </a:t>
            </a:r>
            <a:br>
              <a:rPr lang="fr-CA" sz="4400" dirty="0" smtClean="0"/>
            </a:br>
            <a:r>
              <a:rPr lang="fr-CA" sz="4400" dirty="0" smtClean="0"/>
              <a:t>    partenariat </a:t>
            </a:r>
            <a:endParaRPr lang="en-CA" sz="44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Agents de partenariat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2098624" y="2554288"/>
            <a:ext cx="5126636" cy="3267075"/>
          </a:xfrm>
        </p:spPr>
        <p:txBody>
          <a:bodyPr/>
          <a:lstStyle/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</a:rPr>
              <a:t>Raymond Patry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</a:rPr>
              <a:t>Richard Vachon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ctrTitle"/>
          </p:nvPr>
        </p:nvSpPr>
        <p:spPr>
          <a:xfrm>
            <a:off x="1970378" y="2021983"/>
            <a:ext cx="4340225" cy="2081705"/>
          </a:xfrm>
        </p:spPr>
        <p:txBody>
          <a:bodyPr/>
          <a:lstStyle/>
          <a:p>
            <a:pPr eaLnBrk="1" hangingPunct="1"/>
            <a:r>
              <a:rPr lang="fr-CA" sz="4400" dirty="0" smtClean="0"/>
              <a:t>Transport et logistique</a:t>
            </a:r>
            <a:br>
              <a:rPr lang="fr-CA" sz="4400" dirty="0" smtClean="0"/>
            </a:br>
            <a:r>
              <a:rPr lang="fr-CA" sz="4400" dirty="0" smtClean="0"/>
              <a:t>en entreprise</a:t>
            </a:r>
            <a:endParaRPr lang="en-CA" sz="4400" dirty="0" smtClean="0"/>
          </a:p>
        </p:txBody>
      </p:sp>
      <p:pic>
        <p:nvPicPr>
          <p:cNvPr id="3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T&amp;L for businesses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Does your company: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• Have large inventory fluctuations?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• Have late shipments and border clearance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	   problems?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• Pay too much for duty?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• Have optimal procurement methods?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T&amp;L for businesses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1903751"/>
            <a:ext cx="5126636" cy="3267075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RAC benefits for businesses: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	• Targets training to areas of missing knowledge or skills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	• Personalized and on-site training possibilities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	• Increased employee motivation and   productivity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	• Access to current industry best practices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871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Competencies</a:t>
            </a:r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The program addresses major issues in transportation and logistics including: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	• Operating costs of logistic services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	• Sales and customer service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	• Purchasing management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	• Operations management</a:t>
            </a:r>
          </a:p>
          <a:p>
            <a:pPr>
              <a:buNone/>
            </a:pPr>
            <a:r>
              <a:rPr lang="en-US" sz="1600" dirty="0" smtClean="0"/>
              <a:t>	</a:t>
            </a: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Competencies</a:t>
            </a:r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• Inventory control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North American and international transportation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Dangerous goods and environmental issues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Supply chain management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International agreements and harmonized Commodity Description and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        Coding System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Customs procedures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Warehousing management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871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Partenariat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r>
              <a:rPr lang="en-US" sz="1800" dirty="0" smtClean="0">
                <a:solidFill>
                  <a:schemeClr val="bg1"/>
                </a:solidFill>
              </a:rPr>
              <a:t>This program is a unique partnership between the “</a:t>
            </a:r>
            <a:r>
              <a:rPr lang="en-US" sz="1800" dirty="0" err="1" smtClean="0">
                <a:solidFill>
                  <a:schemeClr val="bg1"/>
                </a:solidFill>
              </a:rPr>
              <a:t>Pôle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d’excellence</a:t>
            </a:r>
            <a:r>
              <a:rPr lang="en-US" sz="1800" dirty="0" smtClean="0">
                <a:solidFill>
                  <a:schemeClr val="bg1"/>
                </a:solidFill>
              </a:rPr>
              <a:t> Québécois en transport </a:t>
            </a:r>
            <a:r>
              <a:rPr lang="en-US" sz="1800" dirty="0" err="1" smtClean="0">
                <a:solidFill>
                  <a:schemeClr val="bg1"/>
                </a:solidFill>
              </a:rPr>
              <a:t>terrestre</a:t>
            </a:r>
            <a:r>
              <a:rPr lang="en-US" sz="1800" dirty="0" smtClean="0">
                <a:solidFill>
                  <a:schemeClr val="bg1"/>
                </a:solidFill>
              </a:rPr>
              <a:t>’’, the “</a:t>
            </a:r>
            <a:r>
              <a:rPr lang="en-US" sz="1800" dirty="0" err="1" smtClean="0">
                <a:solidFill>
                  <a:schemeClr val="bg1"/>
                </a:solidFill>
              </a:rPr>
              <a:t>Ministère</a:t>
            </a:r>
            <a:r>
              <a:rPr lang="en-US" sz="1800" dirty="0" smtClean="0">
                <a:solidFill>
                  <a:schemeClr val="bg1"/>
                </a:solidFill>
              </a:rPr>
              <a:t> du </a:t>
            </a:r>
            <a:r>
              <a:rPr lang="en-US" sz="1800" dirty="0" err="1" smtClean="0">
                <a:solidFill>
                  <a:schemeClr val="bg1"/>
                </a:solidFill>
              </a:rPr>
              <a:t>Développement</a:t>
            </a: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   </a:t>
            </a:r>
            <a:r>
              <a:rPr lang="en-US" sz="1800" dirty="0" err="1" smtClean="0">
                <a:solidFill>
                  <a:schemeClr val="bg1"/>
                </a:solidFill>
              </a:rPr>
              <a:t>économique</a:t>
            </a:r>
            <a:r>
              <a:rPr lang="en-US" sz="1800" dirty="0" smtClean="0">
                <a:solidFill>
                  <a:schemeClr val="bg1"/>
                </a:solidFill>
              </a:rPr>
              <a:t>, de </a:t>
            </a:r>
            <a:r>
              <a:rPr lang="en-US" sz="1800" dirty="0" err="1" smtClean="0">
                <a:solidFill>
                  <a:schemeClr val="bg1"/>
                </a:solidFill>
              </a:rPr>
              <a:t>l’Innovation</a:t>
            </a:r>
            <a:r>
              <a:rPr lang="en-US" sz="1800" dirty="0" smtClean="0">
                <a:solidFill>
                  <a:schemeClr val="bg1"/>
                </a:solidFill>
              </a:rPr>
              <a:t> et de </a:t>
            </a:r>
            <a:r>
              <a:rPr lang="en-US" sz="1800" dirty="0" err="1" smtClean="0">
                <a:solidFill>
                  <a:schemeClr val="bg1"/>
                </a:solidFill>
              </a:rPr>
              <a:t>l’Exportation</a:t>
            </a:r>
            <a:r>
              <a:rPr lang="en-US" sz="1800" dirty="0" smtClean="0">
                <a:solidFill>
                  <a:schemeClr val="bg1"/>
                </a:solidFill>
              </a:rPr>
              <a:t> (MDEIE)’’ and Champlain College. </a:t>
            </a:r>
          </a:p>
          <a:p>
            <a:pPr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Over the next two years, it will provide an </a:t>
            </a:r>
            <a:r>
              <a:rPr lang="en-US" sz="1800" b="1" i="1" dirty="0" smtClean="0">
                <a:solidFill>
                  <a:schemeClr val="bg1"/>
                </a:solidFill>
              </a:rPr>
              <a:t>opportunity for 60 individuals in the </a:t>
            </a:r>
            <a:r>
              <a:rPr lang="en-US" sz="1800" b="1" i="1" dirty="0" err="1" smtClean="0">
                <a:solidFill>
                  <a:schemeClr val="bg1"/>
                </a:solidFill>
              </a:rPr>
              <a:t>Montérégie</a:t>
            </a:r>
            <a:r>
              <a:rPr lang="en-US" sz="1800" b="1" i="1" dirty="0" smtClean="0">
                <a:solidFill>
                  <a:schemeClr val="bg1"/>
                </a:solidFill>
              </a:rPr>
              <a:t> to benefit from this training program.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smtClean="0"/>
              <a:t>Partenariat</a:t>
            </a:r>
          </a:p>
        </p:txBody>
      </p:sp>
      <p:pic>
        <p:nvPicPr>
          <p:cNvPr id="4" name="Content Placeholder 3" descr="tl-ma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2853" y="2097088"/>
            <a:ext cx="5007514" cy="3430891"/>
          </a:xfrm>
        </p:spPr>
      </p:pic>
      <p:pic>
        <p:nvPicPr>
          <p:cNvPr id="5" name="Image 2" descr="bandeaucourriel_p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2" descr="bandeaucourriel_p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3"/>
          <p:cNvSpPr>
            <a:spLocks noGrp="1"/>
          </p:cNvSpPr>
          <p:nvPr>
            <p:ph type="ctrTitle"/>
          </p:nvPr>
        </p:nvSpPr>
        <p:spPr>
          <a:xfrm>
            <a:off x="1274763" y="2254250"/>
            <a:ext cx="5395912" cy="1927225"/>
          </a:xfrm>
        </p:spPr>
        <p:txBody>
          <a:bodyPr/>
          <a:lstStyle/>
          <a:p>
            <a:pPr eaLnBrk="1" hangingPunct="1"/>
            <a:r>
              <a:rPr lang="fr-CA" sz="4400" dirty="0" smtClean="0"/>
              <a:t>Partenariat </a:t>
            </a:r>
            <a:br>
              <a:rPr lang="fr-CA" sz="4400" dirty="0" smtClean="0"/>
            </a:br>
            <a:r>
              <a:rPr lang="fr-CA" sz="4400" dirty="0" smtClean="0"/>
              <a:t>avec </a:t>
            </a:r>
            <a:br>
              <a:rPr lang="fr-CA" sz="4400" dirty="0" smtClean="0"/>
            </a:br>
            <a:r>
              <a:rPr lang="fr-CA" sz="4400" dirty="0" smtClean="0"/>
              <a:t>le PÔLE</a:t>
            </a:r>
            <a:endParaRPr lang="en-CA" sz="4400" dirty="0" smtClean="0"/>
          </a:p>
        </p:txBody>
      </p:sp>
      <p:pic>
        <p:nvPicPr>
          <p:cNvPr id="3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13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2" descr="bandeaucourriel_p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867400"/>
            <a:ext cx="24003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3"/>
          <p:cNvSpPr>
            <a:spLocks noGrp="1"/>
          </p:cNvSpPr>
          <p:nvPr>
            <p:ph type="ctrTitle"/>
          </p:nvPr>
        </p:nvSpPr>
        <p:spPr>
          <a:xfrm>
            <a:off x="1893888" y="1790700"/>
            <a:ext cx="4237037" cy="2265363"/>
          </a:xfrm>
        </p:spPr>
        <p:txBody>
          <a:bodyPr/>
          <a:lstStyle/>
          <a:p>
            <a:pPr eaLnBrk="1" hangingPunct="1"/>
            <a:r>
              <a:rPr lang="fr-CA" sz="4400" smtClean="0"/>
              <a:t>Répartition </a:t>
            </a:r>
            <a:br>
              <a:rPr lang="fr-CA" sz="4400" smtClean="0"/>
            </a:br>
            <a:r>
              <a:rPr lang="fr-CA" sz="4400" smtClean="0"/>
              <a:t>en</a:t>
            </a:r>
            <a:br>
              <a:rPr lang="fr-CA" sz="4400" smtClean="0"/>
            </a:br>
            <a:r>
              <a:rPr lang="fr-CA" sz="4400" smtClean="0"/>
              <a:t>entreprises</a:t>
            </a:r>
            <a:endParaRPr lang="en-CA" sz="440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1647388"/>
            <a:ext cx="5126636" cy="326707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bg1"/>
                </a:solidFill>
              </a:rPr>
              <a:t>Are you experiencing:</a:t>
            </a: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Challenge maximizing the use of space in your trailers? </a:t>
            </a:r>
          </a:p>
          <a:p>
            <a:pPr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Inadequate resources to communicate with your drivers?</a:t>
            </a:r>
          </a:p>
          <a:p>
            <a:pPr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High mileage with empty loads?  </a:t>
            </a:r>
          </a:p>
          <a:p>
            <a:pPr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Difficulty ensuring fuel optimization?</a:t>
            </a:r>
          </a:p>
          <a:p>
            <a:pPr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Late shipments and customs clearance problems at the border?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6862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Competencies</a:t>
            </a:r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Dangerous goods and environmental issues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Supervision 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Transportation Laws and Regulations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Sales and Customer Service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Specialized transportation of goods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Operations management in road transport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Technologies road transport and technologies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North American transportation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Problem resolution in dispatching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Routing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Customs Procedures</a:t>
            </a:r>
          </a:p>
          <a:p>
            <a:pPr lvl="0" fontAlgn="t"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Teamwork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872" y="5756561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Competencies</a:t>
            </a:r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• Inventory control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North American and international transportation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Dangerous goods and environmental issues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Supply chain management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International agreements and harmonized Commodity Description and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        Coding System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Customs procedures</a:t>
            </a:r>
          </a:p>
          <a:p>
            <a:pPr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• Warehousing management</a:t>
            </a: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872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873770" y="2097088"/>
            <a:ext cx="5126636" cy="3267075"/>
          </a:xfrm>
        </p:spPr>
        <p:txBody>
          <a:bodyPr/>
          <a:lstStyle/>
          <a:p>
            <a:r>
              <a:rPr lang="en-CA" sz="1800" dirty="0" smtClean="0">
                <a:solidFill>
                  <a:schemeClr val="bg1"/>
                </a:solidFill>
              </a:rPr>
              <a:t>The Transportation and Logistics Dispatch Specialist program is the result of a unique partnership between </a:t>
            </a:r>
            <a:r>
              <a:rPr lang="en-CA" sz="1800" dirty="0" err="1" smtClean="0">
                <a:solidFill>
                  <a:schemeClr val="bg1"/>
                </a:solidFill>
              </a:rPr>
              <a:t>Camo</a:t>
            </a:r>
            <a:r>
              <a:rPr lang="en-CA" sz="1800" dirty="0" smtClean="0">
                <a:solidFill>
                  <a:schemeClr val="bg1"/>
                </a:solidFill>
              </a:rPr>
              <a:t>-Route and Champlain College.</a:t>
            </a:r>
          </a:p>
          <a:p>
            <a:pPr>
              <a:buNone/>
            </a:pPr>
            <a:endParaRPr lang="en-CA" sz="1800" dirty="0" smtClean="0">
              <a:solidFill>
                <a:schemeClr val="bg1"/>
              </a:solidFill>
            </a:endParaRPr>
          </a:p>
          <a:p>
            <a:r>
              <a:rPr lang="en-CA" sz="1800" dirty="0" smtClean="0">
                <a:solidFill>
                  <a:schemeClr val="bg1"/>
                </a:solidFill>
              </a:rPr>
              <a:t>In the coming months, this partnership will provide an opportunity </a:t>
            </a:r>
            <a:r>
              <a:rPr lang="en-CA" sz="1800" b="1" dirty="0" smtClean="0">
                <a:solidFill>
                  <a:schemeClr val="bg1"/>
                </a:solidFill>
              </a:rPr>
              <a:t>for 10 participants</a:t>
            </a:r>
            <a:r>
              <a:rPr lang="en-CA" sz="1800" dirty="0" smtClean="0">
                <a:solidFill>
                  <a:schemeClr val="bg1"/>
                </a:solidFill>
              </a:rPr>
              <a:t> to benefit from the training program.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872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200155"/>
          </a:xfrm>
        </p:spPr>
        <p:txBody>
          <a:bodyPr/>
          <a:lstStyle/>
          <a:p>
            <a:pPr eaLnBrk="1" hangingPunct="1"/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1304144" y="2097088"/>
            <a:ext cx="7382656" cy="3267075"/>
          </a:xfrm>
        </p:spPr>
        <p:txBody>
          <a:bodyPr/>
          <a:lstStyle/>
          <a:p>
            <a:r>
              <a:rPr lang="en-CA" dirty="0" smtClean="0">
                <a:solidFill>
                  <a:schemeClr val="bg1"/>
                </a:solidFill>
              </a:rPr>
              <a:t>The regular duration of the program is 455 hours:</a:t>
            </a:r>
          </a:p>
          <a:p>
            <a:pPr lvl="1"/>
            <a:r>
              <a:rPr lang="en-CA" dirty="0" smtClean="0">
                <a:solidFill>
                  <a:schemeClr val="bg1"/>
                </a:solidFill>
              </a:rPr>
              <a:t>Content specialists cover one to two competencies per week.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CA" dirty="0" smtClean="0">
                <a:solidFill>
                  <a:schemeClr val="bg1"/>
                </a:solidFill>
              </a:rPr>
              <a:t>The program is distinguished by the fact that:</a:t>
            </a:r>
          </a:p>
          <a:p>
            <a:pPr lvl="2"/>
            <a:r>
              <a:rPr lang="en-CA" dirty="0" smtClean="0">
                <a:solidFill>
                  <a:schemeClr val="bg1"/>
                </a:solidFill>
              </a:rPr>
              <a:t>An  internship is incorporated into the training, comprising four days of classes and a training day</a:t>
            </a:r>
          </a:p>
          <a:p>
            <a:pPr lvl="2"/>
            <a:r>
              <a:rPr lang="en-CA" dirty="0" smtClean="0">
                <a:solidFill>
                  <a:schemeClr val="bg1"/>
                </a:solidFill>
              </a:rPr>
              <a:t>The candidate is assigned to an experienced dispatcher/mentor in his company who will accompany him/her throughout his/her training. Feedback is provided every week to establish the link between practice and theory.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eaLnBrk="1" hangingPunct="1">
              <a:buClr>
                <a:srgbClr val="589DEE"/>
              </a:buClr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872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457200" y="954088"/>
            <a:ext cx="8229600" cy="1143000"/>
          </a:xfrm>
        </p:spPr>
        <p:txBody>
          <a:bodyPr/>
          <a:lstStyle/>
          <a:p>
            <a:pPr eaLnBrk="1" hangingPunct="1"/>
            <a:endParaRPr lang="fr-FR" dirty="0" smtClean="0"/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674557" y="2097088"/>
            <a:ext cx="8012243" cy="3267075"/>
          </a:xfrm>
        </p:spPr>
        <p:txBody>
          <a:bodyPr/>
          <a:lstStyle/>
          <a:p>
            <a:pPr fontAlgn="t">
              <a:spcBef>
                <a:spcPts val="600"/>
              </a:spcBef>
            </a:pPr>
            <a:r>
              <a:rPr lang="en-CA" sz="1800" dirty="0" smtClean="0">
                <a:solidFill>
                  <a:schemeClr val="bg1"/>
                </a:solidFill>
              </a:rPr>
              <a:t>The funding from </a:t>
            </a:r>
            <a:r>
              <a:rPr lang="en-CA" sz="1800" dirty="0" err="1" smtClean="0">
                <a:solidFill>
                  <a:schemeClr val="bg1"/>
                </a:solidFill>
              </a:rPr>
              <a:t>Camo</a:t>
            </a:r>
            <a:r>
              <a:rPr lang="en-CA" sz="1800" dirty="0" smtClean="0">
                <a:solidFill>
                  <a:schemeClr val="bg1"/>
                </a:solidFill>
              </a:rPr>
              <a:t>-Route:</a:t>
            </a:r>
            <a:endParaRPr lang="en-US" sz="1800" dirty="0" smtClean="0">
              <a:solidFill>
                <a:schemeClr val="bg1"/>
              </a:solidFill>
            </a:endParaRPr>
          </a:p>
          <a:p>
            <a:pPr fontAlgn="t">
              <a:spcBef>
                <a:spcPts val="600"/>
              </a:spcBef>
              <a:buNone/>
            </a:pPr>
            <a:r>
              <a:rPr lang="en-CA" sz="1800" dirty="0" smtClean="0">
                <a:solidFill>
                  <a:schemeClr val="bg1"/>
                </a:solidFill>
              </a:rPr>
              <a:t/>
            </a:r>
            <a:br>
              <a:rPr lang="en-CA" sz="1800" dirty="0" smtClean="0">
                <a:solidFill>
                  <a:schemeClr val="bg1"/>
                </a:solidFill>
              </a:rPr>
            </a:br>
            <a:r>
              <a:rPr lang="en-CA" sz="1800" dirty="0" smtClean="0">
                <a:solidFill>
                  <a:schemeClr val="bg1"/>
                </a:solidFill>
              </a:rPr>
              <a:t>- </a:t>
            </a:r>
            <a:r>
              <a:rPr lang="en-US" sz="1800" dirty="0" smtClean="0">
                <a:solidFill>
                  <a:schemeClr val="bg1"/>
                </a:solidFill>
              </a:rPr>
              <a:t>Students will be compensated their salary (up to $20 per hour) during the RAC evaluation period; this includes benefits.</a:t>
            </a:r>
          </a:p>
          <a:p>
            <a:pPr fontAlgn="t">
              <a:spcBef>
                <a:spcPts val="600"/>
              </a:spcBef>
              <a:buNone/>
            </a:pPr>
            <a:r>
              <a:rPr lang="en-CA" sz="1800" dirty="0" smtClean="0">
                <a:solidFill>
                  <a:schemeClr val="bg1"/>
                </a:solidFill>
              </a:rPr>
              <a:t/>
            </a:r>
            <a:br>
              <a:rPr lang="en-CA" sz="1800" dirty="0" smtClean="0">
                <a:solidFill>
                  <a:schemeClr val="bg1"/>
                </a:solidFill>
              </a:rPr>
            </a:br>
            <a:r>
              <a:rPr lang="en-CA" sz="1800" dirty="0" smtClean="0">
                <a:solidFill>
                  <a:schemeClr val="bg1"/>
                </a:solidFill>
              </a:rPr>
              <a:t>- Travel expenses from place of business to Champlain College for the purpose of attending the course(s) are reimbursed at the rate of $0.43 per km.</a:t>
            </a:r>
          </a:p>
          <a:p>
            <a:pPr fontAlgn="t">
              <a:spcBef>
                <a:spcPts val="600"/>
              </a:spcBef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 fontAlgn="t">
              <a:spcBef>
                <a:spcPts val="600"/>
              </a:spcBef>
              <a:buNone/>
            </a:pPr>
            <a:r>
              <a:rPr lang="en-CA" sz="1800" dirty="0" smtClean="0">
                <a:solidFill>
                  <a:schemeClr val="bg1"/>
                </a:solidFill>
              </a:rPr>
              <a:t>	- Meal expenses for lunch during the day of the course(s) will be reimbursed upon submission of an invoice up to $14.30.</a:t>
            </a: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872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3"/>
          <p:cNvSpPr>
            <a:spLocks noGrp="1"/>
          </p:cNvSpPr>
          <p:nvPr>
            <p:ph type="ctrTitle"/>
          </p:nvPr>
        </p:nvSpPr>
        <p:spPr>
          <a:xfrm>
            <a:off x="1493838" y="2085975"/>
            <a:ext cx="5395912" cy="1927225"/>
          </a:xfrm>
        </p:spPr>
        <p:txBody>
          <a:bodyPr/>
          <a:lstStyle/>
          <a:p>
            <a:pPr eaLnBrk="1" hangingPunct="1"/>
            <a:r>
              <a:rPr lang="fr-CA" sz="4400" smtClean="0"/>
              <a:t>Partenariat </a:t>
            </a:r>
            <a:br>
              <a:rPr lang="fr-CA" sz="4400" smtClean="0"/>
            </a:br>
            <a:r>
              <a:rPr lang="fr-CA" sz="4400" smtClean="0"/>
              <a:t>avec </a:t>
            </a:r>
            <a:br>
              <a:rPr lang="fr-CA" sz="4400" smtClean="0"/>
            </a:br>
            <a:r>
              <a:rPr lang="fr-CA" sz="4400" smtClean="0"/>
              <a:t>CAMO-ROUTE</a:t>
            </a:r>
            <a:endParaRPr lang="en-CA" sz="4400" smtClean="0"/>
          </a:p>
        </p:txBody>
      </p:sp>
      <p:pic>
        <p:nvPicPr>
          <p:cNvPr id="3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9546" y="5756560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/>
          </p:nvPr>
        </p:nvSpPr>
        <p:spPr>
          <a:xfrm>
            <a:off x="457200" y="1195388"/>
            <a:ext cx="8229600" cy="1143000"/>
          </a:xfrm>
        </p:spPr>
        <p:txBody>
          <a:bodyPr/>
          <a:lstStyle/>
          <a:p>
            <a:pPr eaLnBrk="1" hangingPunct="1"/>
            <a:endParaRPr lang="fr-FR" sz="4000" dirty="0" smtClean="0"/>
          </a:p>
        </p:txBody>
      </p:sp>
      <p:sp>
        <p:nvSpPr>
          <p:cNvPr id="35843" name="Espace réservé du contenu 2"/>
          <p:cNvSpPr>
            <a:spLocks noGrp="1"/>
          </p:cNvSpPr>
          <p:nvPr>
            <p:ph idx="1"/>
          </p:nvPr>
        </p:nvSpPr>
        <p:spPr>
          <a:xfrm>
            <a:off x="2368446" y="2478088"/>
            <a:ext cx="4586990" cy="32670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589DEE"/>
              </a:buClr>
              <a:buNone/>
            </a:pPr>
            <a:r>
              <a:rPr lang="fr-FR" sz="4400" dirty="0" smtClean="0">
                <a:solidFill>
                  <a:schemeClr val="bg1"/>
                </a:solidFill>
              </a:rPr>
              <a:t>Présentation de </a:t>
            </a:r>
            <a:r>
              <a:rPr lang="fr-FR" sz="4400" dirty="0" err="1" smtClean="0">
                <a:solidFill>
                  <a:schemeClr val="bg1"/>
                </a:solidFill>
              </a:rPr>
              <a:t>Camo</a:t>
            </a:r>
            <a:r>
              <a:rPr lang="fr-FR" sz="4400" dirty="0" smtClean="0">
                <a:solidFill>
                  <a:schemeClr val="bg1"/>
                </a:solidFill>
              </a:rPr>
              <a:t>-Route</a:t>
            </a:r>
          </a:p>
        </p:txBody>
      </p:sp>
      <p:pic>
        <p:nvPicPr>
          <p:cNvPr id="4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170" y="5756560"/>
            <a:ext cx="2457138" cy="1101439"/>
          </a:xfrm>
          <a:prstGeom prst="rect">
            <a:avLst/>
          </a:prstGeom>
          <a:noFill/>
        </p:spPr>
      </p:pic>
      <p:pic>
        <p:nvPicPr>
          <p:cNvPr id="5" name="Picture 2" descr="C:\Users\jana\Desktop\Collège Champlain\RAC business\Logos\Camo-Route\logo_camoroute_ComiteSectori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862" y="5756561"/>
            <a:ext cx="2457138" cy="110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3"/>
          <p:cNvSpPr>
            <a:spLocks noGrp="1"/>
          </p:cNvSpPr>
          <p:nvPr>
            <p:ph type="ctrTitle"/>
          </p:nvPr>
        </p:nvSpPr>
        <p:spPr>
          <a:xfrm>
            <a:off x="1584325" y="2009775"/>
            <a:ext cx="4743450" cy="2363788"/>
          </a:xfrm>
        </p:spPr>
        <p:txBody>
          <a:bodyPr/>
          <a:lstStyle/>
          <a:p>
            <a:pPr eaLnBrk="1" hangingPunct="1"/>
            <a:r>
              <a:rPr lang="fr-CA" sz="4800" smtClean="0"/>
              <a:t>Présentation </a:t>
            </a:r>
            <a:br>
              <a:rPr lang="fr-CA" sz="4800" smtClean="0"/>
            </a:br>
            <a:r>
              <a:rPr lang="fr-CA" sz="4800" smtClean="0"/>
              <a:t>de </a:t>
            </a:r>
            <a:br>
              <a:rPr lang="fr-CA" sz="4800" smtClean="0"/>
            </a:br>
            <a:r>
              <a:rPr lang="fr-CA" sz="4800" smtClean="0"/>
              <a:t>ITSS</a:t>
            </a:r>
            <a:r>
              <a:rPr lang="fr-CA" smtClean="0"/>
              <a:t> </a:t>
            </a:r>
            <a:endParaRPr lang="en-CA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419475" y="5875338"/>
          <a:ext cx="2443163" cy="982662"/>
        </p:xfrm>
        <a:graphic>
          <a:graphicData uri="http://schemas.openxmlformats.org/presentationml/2006/ole">
            <p:oleObj spid="_x0000_s1026" r:id="rId4" imgW="3448531" imgH="1724266" progId="">
              <p:embed/>
            </p:oleObj>
          </a:graphicData>
        </a:graphic>
      </p:graphicFrame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55650" y="981075"/>
            <a:ext cx="7848600" cy="1079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Information Technology Support Specialist Services for Businesses </a:t>
            </a:r>
          </a:p>
        </p:txBody>
      </p:sp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443663" y="5875338"/>
          <a:ext cx="2443162" cy="982662"/>
        </p:xfrm>
        <a:graphic>
          <a:graphicData uri="http://schemas.openxmlformats.org/presentationml/2006/ole">
            <p:oleObj spid="_x0000_s1027" r:id="rId5" imgW="3448531" imgH="1724266" progId="">
              <p:embed/>
            </p:oleObj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250825" y="5875338"/>
          <a:ext cx="2443163" cy="982662"/>
        </p:xfrm>
        <a:graphic>
          <a:graphicData uri="http://schemas.openxmlformats.org/presentationml/2006/ole">
            <p:oleObj spid="_x0000_s1028" r:id="rId6" imgW="3448531" imgH="1724266" progId="">
              <p:embed/>
            </p:oleObj>
          </a:graphicData>
        </a:graphic>
      </p:graphicFrame>
      <p:pic>
        <p:nvPicPr>
          <p:cNvPr id="1030" name="Picture 8" descr="http://3.bp.blogspot.com/_xmkBp5MuG6c/TE5uOT5VyhI/AAAAAAAAAAc/lLRN4fl_La0/s1600/outside-the-box-marketing-strategi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313" y="2349500"/>
            <a:ext cx="43815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416824" cy="79208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CA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WHY RAC-ITSS for Businesses?</a:t>
            </a:r>
            <a:endParaRPr lang="en-CA" sz="3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900113" y="2565400"/>
            <a:ext cx="7488237" cy="1800225"/>
          </a:xfrm>
        </p:spPr>
        <p:txBody>
          <a:bodyPr>
            <a:norm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r-CA" sz="3200" dirty="0" smtClean="0">
                <a:latin typeface="Times New Roman" pitchFamily="18" charset="0"/>
                <a:cs typeface="Times New Roman" pitchFamily="18" charset="0"/>
              </a:rPr>
              <a:t>Many employees have technical experience, but lack the formal recognition of their background</a:t>
            </a:r>
          </a:p>
          <a:p>
            <a:pPr algn="ctr"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fr-CA" sz="36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705225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712" y="2132856"/>
            <a:ext cx="5544616" cy="36004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CA" dirty="0" smtClean="0"/>
              <a:t/>
            </a:r>
            <a:br>
              <a:rPr lang="fr-CA" dirty="0" smtClean="0"/>
            </a:br>
            <a:endParaRPr lang="en-US" sz="6000" dirty="0">
              <a:ln w="635">
                <a:noFill/>
              </a:ln>
              <a:solidFill>
                <a:schemeClr val="accent4">
                  <a:tint val="90000"/>
                  <a:satMod val="125000"/>
                </a:schemeClr>
              </a:solidFill>
            </a:endParaRPr>
          </a:p>
        </p:txBody>
      </p:sp>
      <p:sp>
        <p:nvSpPr>
          <p:cNvPr id="66563" name="Subtitle 2"/>
          <p:cNvSpPr>
            <a:spLocks noGrp="1"/>
          </p:cNvSpPr>
          <p:nvPr>
            <p:ph type="subTitle" idx="1"/>
          </p:nvPr>
        </p:nvSpPr>
        <p:spPr>
          <a:xfrm>
            <a:off x="755650" y="2420938"/>
            <a:ext cx="7854950" cy="1512887"/>
          </a:xfrm>
        </p:spPr>
        <p:txBody>
          <a:bodyPr/>
          <a:lstStyle/>
          <a:p>
            <a:pPr marR="0" algn="l">
              <a:buFont typeface="Arial" pitchFamily="34" charset="0"/>
              <a:buChar char="•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Employees must attain competency in 19 areas of IT</a:t>
            </a:r>
          </a:p>
          <a:p>
            <a:pPr marR="0" algn="l">
              <a:buFont typeface="Arial" pitchFamily="34" charset="0"/>
              <a:buChar char="•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Series of seminars, activities and evaluations</a:t>
            </a:r>
            <a:endParaRPr lang="en-US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849688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  <p:pic>
        <p:nvPicPr>
          <p:cNvPr id="66565" name="Picture 7" descr="http://www.automotivebootcamp.com/wp-content/uploads/2009/11/bootcam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2975" y="4292600"/>
            <a:ext cx="17954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08625" y="4724400"/>
            <a:ext cx="22336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2800" dirty="0">
                <a:solidFill>
                  <a:srgbClr val="FFFF00"/>
                </a:solidFill>
                <a:latin typeface="+mj-lt"/>
                <a:cs typeface="Arial" charset="0"/>
              </a:rPr>
              <a:t>Boot Camp!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6013" y="981075"/>
            <a:ext cx="669607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2800" dirty="0">
                <a:ln w="635">
                  <a:noFill/>
                </a:ln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Employees Receive Official Recognition For Their Competency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416824" cy="93610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Will RAC-ITSS Provide?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>
          <a:xfrm>
            <a:off x="1403350" y="2420938"/>
            <a:ext cx="6756400" cy="2376487"/>
          </a:xfrm>
        </p:spPr>
        <p:txBody>
          <a:bodyPr>
            <a:normAutofit fontScale="92500"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Formal </a:t>
            </a:r>
            <a:r>
              <a:rPr lang="fr-CA" sz="3000" dirty="0" err="1" smtClean="0">
                <a:latin typeface="Times New Roman" pitchFamily="18" charset="0"/>
                <a:cs typeface="Times New Roman" pitchFamily="18" charset="0"/>
              </a:rPr>
              <a:t>college</a:t>
            </a: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 recognition of </a:t>
            </a:r>
            <a:r>
              <a:rPr lang="fr-CA" sz="3000" dirty="0" err="1" smtClean="0">
                <a:latin typeface="Times New Roman" pitchFamily="18" charset="0"/>
                <a:cs typeface="Times New Roman" pitchFamily="18" charset="0"/>
              </a:rPr>
              <a:t>competencies</a:t>
            </a:r>
            <a:endParaRPr lang="fr-CA" sz="3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fr-CA" sz="3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fr-CA" sz="3000" dirty="0" err="1" smtClean="0">
                <a:latin typeface="Times New Roman" pitchFamily="18" charset="0"/>
                <a:cs typeface="Times New Roman" pitchFamily="18" charset="0"/>
              </a:rPr>
              <a:t>investment</a:t>
            </a: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 in employees 	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fr-CA" sz="3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3000" dirty="0" err="1" smtClean="0">
                <a:latin typeface="Times New Roman" pitchFamily="18" charset="0"/>
                <a:cs typeface="Times New Roman" pitchFamily="18" charset="0"/>
              </a:rPr>
              <a:t>Enhanced</a:t>
            </a: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sz="3000" dirty="0" err="1" smtClean="0">
                <a:latin typeface="Times New Roman" pitchFamily="18" charset="0"/>
                <a:cs typeface="Times New Roman" pitchFamily="18" charset="0"/>
              </a:rPr>
              <a:t>retention</a:t>
            </a:r>
            <a:r>
              <a:rPr lang="fr-CA" sz="3000" dirty="0" smtClean="0">
                <a:latin typeface="Times New Roman" pitchFamily="18" charset="0"/>
                <a:cs typeface="Times New Roman" pitchFamily="18" charset="0"/>
              </a:rPr>
              <a:t> of employees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Arial" charset="0"/>
              <a:buChar char="•"/>
              <a:defRPr/>
            </a:pPr>
            <a:endParaRPr lang="fr-CA" sz="3200" dirty="0" smtClean="0"/>
          </a:p>
          <a:p>
            <a:pPr fontAlgn="auto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Arial" charset="0"/>
              <a:buChar char="•"/>
              <a:defRPr/>
            </a:pPr>
            <a:endParaRPr lang="fr-CA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705225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200800" cy="93610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4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Are The ITSS Services?</a:t>
            </a:r>
          </a:p>
        </p:txBody>
      </p:sp>
      <p:sp>
        <p:nvSpPr>
          <p:cNvPr id="68611" name="Text Placeholder 2"/>
          <p:cNvSpPr>
            <a:spLocks noGrp="1"/>
          </p:cNvSpPr>
          <p:nvPr>
            <p:ph type="body" idx="1"/>
          </p:nvPr>
        </p:nvSpPr>
        <p:spPr>
          <a:xfrm>
            <a:off x="827088" y="2133600"/>
            <a:ext cx="3384550" cy="359886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Communication </a:t>
            </a:r>
            <a:r>
              <a:rPr lang="fr-CA" sz="2000" dirty="0" err="1" smtClean="0">
                <a:latin typeface="Times New Roman" pitchFamily="18" charset="0"/>
                <a:cs typeface="Times New Roman" pitchFamily="18" charset="0"/>
              </a:rPr>
              <a:t>Principles</a:t>
            </a:r>
            <a:endParaRPr lang="fr-C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 Customer Service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err="1" smtClean="0">
                <a:latin typeface="Times New Roman" pitchFamily="18" charset="0"/>
                <a:cs typeface="Times New Roman" pitchFamily="18" charset="0"/>
              </a:rPr>
              <a:t>Teamwork</a:t>
            </a:r>
            <a:endParaRPr lang="fr-C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Talk and Type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err="1" smtClean="0">
                <a:latin typeface="Times New Roman" pitchFamily="18" charset="0"/>
                <a:cs typeface="Times New Roman" pitchFamily="18" charset="0"/>
              </a:rPr>
              <a:t>Language</a:t>
            </a: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 training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CA" sz="2000" dirty="0" err="1" smtClean="0">
                <a:latin typeface="Times New Roman" pitchFamily="18" charset="0"/>
                <a:cs typeface="Times New Roman" pitchFamily="18" charset="0"/>
              </a:rPr>
              <a:t>Technical</a:t>
            </a: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Support</a:t>
            </a:r>
          </a:p>
          <a:p>
            <a:pPr>
              <a:spcBef>
                <a:spcPct val="0"/>
              </a:spcBef>
              <a:buFont typeface="Wingdings" pitchFamily="2" charset="2"/>
              <a:buChar char="ü"/>
            </a:pPr>
            <a:endParaRPr lang="fr-CA" dirty="0" smtClean="0"/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fr-CA" sz="2000" dirty="0" smtClean="0"/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fr-CA" sz="2000" dirty="0" smtClean="0"/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fr-CA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705225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3438" y="1916113"/>
            <a:ext cx="3529012" cy="34470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fr-CA" dirty="0">
              <a:latin typeface="Arial" charset="0"/>
              <a:cs typeface="Arial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2000" dirty="0" smtClean="0">
                <a:latin typeface="Times New Roman" pitchFamily="18" charset="0"/>
                <a:cs typeface="Times New Roman" pitchFamily="18" charset="0"/>
              </a:rPr>
              <a:t>Help </a:t>
            </a:r>
            <a:r>
              <a:rPr lang="fr-CA" sz="2000" dirty="0">
                <a:latin typeface="Times New Roman" pitchFamily="18" charset="0"/>
                <a:cs typeface="Times New Roman" pitchFamily="18" charset="0"/>
              </a:rPr>
              <a:t>Desk </a:t>
            </a:r>
            <a:r>
              <a:rPr lang="fr-CA" sz="2000" dirty="0" err="1">
                <a:latin typeface="Times New Roman" pitchFamily="18" charset="0"/>
                <a:cs typeface="Times New Roman" pitchFamily="18" charset="0"/>
              </a:rPr>
              <a:t>Environment</a:t>
            </a:r>
            <a:endParaRPr lang="fr-CA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2000" dirty="0">
                <a:latin typeface="Times New Roman" pitchFamily="18" charset="0"/>
                <a:cs typeface="Times New Roman" pitchFamily="18" charset="0"/>
              </a:rPr>
              <a:t>Software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2000" dirty="0">
                <a:latin typeface="Times New Roman" pitchFamily="18" charset="0"/>
                <a:cs typeface="Times New Roman" pitchFamily="18" charset="0"/>
              </a:rPr>
              <a:t>Hardware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2000" dirty="0">
                <a:latin typeface="Times New Roman" pitchFamily="18" charset="0"/>
                <a:cs typeface="Times New Roman" pitchFamily="18" charset="0"/>
              </a:rPr>
              <a:t>Networking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fr-CA" sz="2000" dirty="0" err="1" smtClean="0">
                <a:latin typeface="Times New Roman" pitchFamily="18" charset="0"/>
                <a:cs typeface="Times New Roman" pitchFamily="18" charset="0"/>
              </a:rPr>
              <a:t>Servers,OS’s</a:t>
            </a:r>
            <a:endParaRPr lang="fr-CA" sz="1600" dirty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charset="0"/>
              <a:buChar char="•"/>
              <a:defRPr/>
            </a:pPr>
            <a:endParaRPr lang="fr-CA" sz="1600" dirty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charset="0"/>
              <a:buChar char="•"/>
              <a:defRPr/>
            </a:pPr>
            <a:endParaRPr lang="fr-CA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195513" y="4076700"/>
            <a:ext cx="403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200800" cy="93610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4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Future Services?</a:t>
            </a:r>
          </a:p>
        </p:txBody>
      </p:sp>
      <p:sp>
        <p:nvSpPr>
          <p:cNvPr id="69635" name="Text Placeholder 2"/>
          <p:cNvSpPr>
            <a:spLocks noGrp="1"/>
          </p:cNvSpPr>
          <p:nvPr>
            <p:ph type="body" idx="1"/>
          </p:nvPr>
        </p:nvSpPr>
        <p:spPr>
          <a:xfrm>
            <a:off x="611188" y="2349500"/>
            <a:ext cx="3887787" cy="3600450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fr-CA" sz="2800" u="sng" smtClean="0">
                <a:latin typeface="Times New Roman" pitchFamily="18" charset="0"/>
                <a:cs typeface="Times New Roman" pitchFamily="18" charset="0"/>
              </a:rPr>
              <a:t>Cisco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fr-CA" sz="200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fr-CA" sz="2400" smtClean="0">
                <a:latin typeface="Times New Roman" pitchFamily="18" charset="0"/>
                <a:cs typeface="Times New Roman" pitchFamily="18" charset="0"/>
              </a:rPr>
              <a:t>Network Fundamentals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fr-CA" sz="2400" smtClean="0">
                <a:latin typeface="Times New Roman" pitchFamily="18" charset="0"/>
                <a:cs typeface="Times New Roman" pitchFamily="18" charset="0"/>
              </a:rPr>
              <a:t>Routing Protocols &amp; Concepts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fr-CA" sz="2400" smtClean="0">
                <a:latin typeface="Times New Roman" pitchFamily="18" charset="0"/>
                <a:cs typeface="Times New Roman" pitchFamily="18" charset="0"/>
              </a:rPr>
              <a:t>LAN Switching and Wireless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fr-CA" sz="2400" smtClean="0">
                <a:latin typeface="Times New Roman" pitchFamily="18" charset="0"/>
                <a:cs typeface="Times New Roman" pitchFamily="18" charset="0"/>
              </a:rPr>
              <a:t>Accessing the WAN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705225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4859338" y="2276475"/>
            <a:ext cx="388778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 fontAlgn="auto"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fr-CA" sz="2400" u="sng" dirty="0">
                <a:latin typeface="Times New Roman" pitchFamily="18" charset="0"/>
                <a:cs typeface="Times New Roman" pitchFamily="18" charset="0"/>
              </a:rPr>
              <a:t>Social Media</a:t>
            </a: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endParaRPr lang="fr-CA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Marketing / PR and </a:t>
            </a: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Analytics</a:t>
            </a:r>
            <a:endParaRPr lang="fr-CA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Facebook</a:t>
            </a: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Twitter</a:t>
            </a:r>
            <a:endParaRPr lang="fr-CA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Podcasts</a:t>
            </a: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Videos</a:t>
            </a:r>
            <a:endParaRPr lang="fr-CA" sz="24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Live streaming</a:t>
            </a:r>
          </a:p>
          <a:p>
            <a:pPr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Engine</a:t>
            </a:r>
            <a:r>
              <a:rPr lang="fr-C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sz="2400" dirty="0" err="1">
                <a:latin typeface="Times New Roman" pitchFamily="18" charset="0"/>
                <a:cs typeface="Times New Roman" pitchFamily="18" charset="0"/>
              </a:rPr>
              <a:t>Optimization</a:t>
            </a:r>
            <a:endParaRPr lang="fr-CA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2592388" y="4184650"/>
            <a:ext cx="3816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592388" y="4184650"/>
            <a:ext cx="3816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7200800" cy="93610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4400" smtClean="0">
                <a:solidFill>
                  <a:schemeClr val="tx1"/>
                </a:solidFill>
              </a:rPr>
              <a:t>Who Delivers These Competencies?</a:t>
            </a:r>
          </a:p>
        </p:txBody>
      </p:sp>
      <p:sp>
        <p:nvSpPr>
          <p:cNvPr id="70659" name="Text Placeholder 4"/>
          <p:cNvSpPr>
            <a:spLocks noGrp="1"/>
          </p:cNvSpPr>
          <p:nvPr>
            <p:ph type="body" idx="1"/>
          </p:nvPr>
        </p:nvSpPr>
        <p:spPr>
          <a:xfrm>
            <a:off x="1116013" y="2205038"/>
            <a:ext cx="6970712" cy="3384550"/>
          </a:xfrm>
        </p:spPr>
        <p:txBody>
          <a:bodyPr/>
          <a:lstStyle/>
          <a:p>
            <a:pPr algn="ctr"/>
            <a:r>
              <a:rPr lang="en-US" sz="2400" smtClean="0"/>
              <a:t>Sandra Leggett</a:t>
            </a:r>
          </a:p>
          <a:p>
            <a:pPr algn="ctr"/>
            <a:r>
              <a:rPr lang="en-US" sz="2400" smtClean="0"/>
              <a:t>Madeleine Jean</a:t>
            </a:r>
          </a:p>
          <a:p>
            <a:pPr algn="ctr"/>
            <a:r>
              <a:rPr lang="en-US" sz="2400" smtClean="0"/>
              <a:t>Stephanie Gingras</a:t>
            </a:r>
          </a:p>
          <a:p>
            <a:pPr algn="ctr"/>
            <a:r>
              <a:rPr lang="en-US" sz="2400" smtClean="0"/>
              <a:t>Jane Nicholson</a:t>
            </a:r>
          </a:p>
          <a:p>
            <a:pPr algn="ctr"/>
            <a:r>
              <a:rPr lang="en-US" sz="2400" smtClean="0"/>
              <a:t>Marc-André Léger</a:t>
            </a:r>
          </a:p>
          <a:p>
            <a:pPr algn="ctr"/>
            <a:r>
              <a:rPr lang="en-US" sz="2400" smtClean="0"/>
              <a:t>Denis Perreault</a:t>
            </a:r>
          </a:p>
          <a:p>
            <a:pPr algn="ctr"/>
            <a:r>
              <a:rPr lang="en-US" sz="2400" smtClean="0"/>
              <a:t>Yves Delair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705225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688" y="2636912"/>
            <a:ext cx="5904656" cy="21602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CA" dirty="0" smtClean="0"/>
              <a:t/>
            </a:r>
            <a:br>
              <a:rPr lang="fr-CA" dirty="0" smtClean="0"/>
            </a:br>
            <a:r>
              <a:rPr lang="fr-CA" sz="4400" dirty="0" smtClean="0"/>
              <a:t/>
            </a:r>
            <a:br>
              <a:rPr lang="fr-CA" sz="4400" dirty="0" smtClean="0"/>
            </a:br>
            <a:endParaRPr lang="en-US" sz="4400" dirty="0">
              <a:ln w="635">
                <a:noFill/>
              </a:ln>
              <a:solidFill>
                <a:schemeClr val="accent4">
                  <a:tint val="90000"/>
                  <a:satMod val="125000"/>
                </a:schemeClr>
              </a:solidFill>
            </a:endParaRP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755650" y="2060575"/>
            <a:ext cx="7854950" cy="3240088"/>
          </a:xfrm>
        </p:spPr>
        <p:txBody>
          <a:bodyPr>
            <a:normAutofit fontScale="40000" lnSpcReduction="20000"/>
          </a:bodyPr>
          <a:lstStyle/>
          <a:p>
            <a:pPr marR="0" algn="l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2800" dirty="0" smtClean="0">
              <a:latin typeface="+mj-lt"/>
            </a:endParaRPr>
          </a:p>
          <a:p>
            <a:pPr marR="0"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4800" dirty="0" smtClean="0"/>
              <a:t>….</a:t>
            </a:r>
            <a:r>
              <a:rPr lang="en-US" sz="6000" i="1" dirty="0" smtClean="0">
                <a:latin typeface="Times New Roman" pitchFamily="18" charset="0"/>
                <a:cs typeface="Times New Roman" pitchFamily="18" charset="0"/>
              </a:rPr>
              <a:t>employers recognize that money spent on training employees is more realistically an investment rather than a cost. A more skilled workforce results in increased economic productivity.”</a:t>
            </a:r>
          </a:p>
          <a:p>
            <a:pPr marR="0"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4800" i="1" dirty="0" smtClean="0"/>
          </a:p>
          <a:p>
            <a:pPr marR="0"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4800" i="1" dirty="0" smtClean="0"/>
              <a:t> </a:t>
            </a:r>
            <a:r>
              <a:rPr lang="en-US" sz="3000" i="1" dirty="0" smtClean="0"/>
              <a:t>Source: </a:t>
            </a:r>
            <a:r>
              <a:rPr lang="en-US" sz="3000" i="1" dirty="0" smtClean="0">
                <a:hlinkClick r:id="rId2"/>
              </a:rPr>
              <a:t>Creating Quality Newsletter</a:t>
            </a:r>
            <a:r>
              <a:rPr lang="en-US" sz="3000" i="1" dirty="0" smtClean="0"/>
              <a:t>, Volume 11, Number 12, December 2002</a:t>
            </a:r>
          </a:p>
          <a:p>
            <a:pPr marR="0"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4800" i="1" u="sng" dirty="0" smtClean="0"/>
          </a:p>
          <a:p>
            <a:pPr marR="0" algn="ctr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4500" i="1" u="sng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849688" cy="365125"/>
          </a:xfrm>
        </p:spPr>
        <p:txBody>
          <a:bodyPr/>
          <a:lstStyle/>
          <a:p>
            <a:pPr algn="ctr">
              <a:defRPr/>
            </a:pPr>
            <a:r>
              <a:rPr lang="en-US" sz="1600" b="1"/>
              <a:t>Champlain College-St Lambert RAC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971600" y="908720"/>
            <a:ext cx="72008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Take Home Message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3"/>
          <p:cNvSpPr>
            <a:spLocks noGrp="1"/>
          </p:cNvSpPr>
          <p:nvPr>
            <p:ph type="ctrTitle"/>
          </p:nvPr>
        </p:nvSpPr>
        <p:spPr>
          <a:xfrm>
            <a:off x="2119313" y="2317750"/>
            <a:ext cx="6574982" cy="2209280"/>
          </a:xfrm>
        </p:spPr>
        <p:txBody>
          <a:bodyPr/>
          <a:lstStyle/>
          <a:p>
            <a:pPr algn="l" eaLnBrk="1" hangingPunct="1"/>
            <a:r>
              <a:rPr lang="fr-CA" sz="5400" dirty="0" smtClean="0"/>
              <a:t>À VENIR</a:t>
            </a:r>
            <a:br>
              <a:rPr lang="fr-CA" sz="5400" dirty="0" smtClean="0"/>
            </a:br>
            <a:r>
              <a:rPr lang="fr-CA" sz="5400" dirty="0" smtClean="0"/>
              <a:t>   - Cisco</a:t>
            </a:r>
            <a:br>
              <a:rPr lang="fr-CA" sz="5400" dirty="0" smtClean="0"/>
            </a:br>
            <a:r>
              <a:rPr lang="fr-CA" sz="5400" dirty="0" smtClean="0"/>
              <a:t>   - Médias sociaux</a:t>
            </a:r>
            <a:endParaRPr lang="en-CA" sz="5400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3"/>
          <p:cNvSpPr>
            <a:spLocks noGrp="1"/>
          </p:cNvSpPr>
          <p:nvPr>
            <p:ph type="ctrTitle"/>
          </p:nvPr>
        </p:nvSpPr>
        <p:spPr>
          <a:xfrm>
            <a:off x="2016125" y="1816100"/>
            <a:ext cx="4449763" cy="2317750"/>
          </a:xfrm>
        </p:spPr>
        <p:txBody>
          <a:bodyPr/>
          <a:lstStyle/>
          <a:p>
            <a:pPr eaLnBrk="1" hangingPunct="1"/>
            <a:r>
              <a:rPr lang="fr-CA" sz="4400" dirty="0" err="1" smtClean="0"/>
              <a:t>See</a:t>
            </a:r>
            <a:r>
              <a:rPr lang="fr-CA" sz="4400" dirty="0" smtClean="0"/>
              <a:t> </a:t>
            </a:r>
            <a:r>
              <a:rPr lang="fr-CA" sz="4400" dirty="0" err="1" smtClean="0"/>
              <a:t>you</a:t>
            </a:r>
            <a:r>
              <a:rPr lang="fr-CA" sz="4400" dirty="0" smtClean="0"/>
              <a:t> </a:t>
            </a:r>
            <a:r>
              <a:rPr lang="fr-CA" sz="4400" dirty="0" err="1" smtClean="0"/>
              <a:t>at</a:t>
            </a:r>
            <a:r>
              <a:rPr lang="fr-CA" sz="4400" dirty="0" smtClean="0"/>
              <a:t/>
            </a:r>
            <a:br>
              <a:rPr lang="fr-CA" sz="4400" dirty="0" smtClean="0"/>
            </a:br>
            <a:r>
              <a:rPr lang="fr-CA" sz="4400" dirty="0" smtClean="0"/>
              <a:t>the</a:t>
            </a:r>
            <a:br>
              <a:rPr lang="fr-CA" sz="4400" dirty="0" smtClean="0"/>
            </a:br>
            <a:r>
              <a:rPr lang="fr-CA" sz="4400" dirty="0" err="1" smtClean="0"/>
              <a:t>Reception</a:t>
            </a:r>
            <a:r>
              <a:rPr lang="fr-CA" sz="4400" dirty="0" smtClean="0"/>
              <a:t>!...</a:t>
            </a:r>
            <a:endParaRPr lang="en-CA" sz="44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theme1.xml><?xml version="1.0" encoding="utf-8"?>
<a:theme xmlns:a="http://schemas.openxmlformats.org/drawingml/2006/main" name="Genèse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3614</TotalTime>
  <Words>1343</Words>
  <Application>Microsoft Office PowerPoint</Application>
  <PresentationFormat>On-screen Show (4:3)</PresentationFormat>
  <Paragraphs>297</Paragraphs>
  <Slides>57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Genèse</vt:lpstr>
      <vt:lpstr>Flow</vt:lpstr>
      <vt:lpstr>2_Flow</vt:lpstr>
      <vt:lpstr>3_Flow</vt:lpstr>
      <vt:lpstr>4_Flow</vt:lpstr>
      <vt:lpstr>1_Flow</vt:lpstr>
      <vt:lpstr>La RAC  pour entreprises</vt:lpstr>
      <vt:lpstr>Lancement officiel  du programme ABD</vt:lpstr>
      <vt:lpstr>RAC Gestion et  Développement  d’Entreprise</vt:lpstr>
      <vt:lpstr>Un programme pour les gens d’affaires occupés</vt:lpstr>
      <vt:lpstr>9 Compétences</vt:lpstr>
      <vt:lpstr>Les Compétences</vt:lpstr>
      <vt:lpstr>Les Compétences</vt:lpstr>
      <vt:lpstr>Options d’évaluation</vt:lpstr>
      <vt:lpstr>Partenariat avec  la  CEDEC</vt:lpstr>
      <vt:lpstr>Slide 10</vt:lpstr>
      <vt:lpstr>Slide 11</vt:lpstr>
      <vt:lpstr>Slide 12</vt:lpstr>
      <vt:lpstr>Slide 13</vt:lpstr>
      <vt:lpstr>Slide 14</vt:lpstr>
      <vt:lpstr>Slide 15</vt:lpstr>
      <vt:lpstr>Nos  Spécialistes</vt:lpstr>
      <vt:lpstr>Charles Baribeault, BAA</vt:lpstr>
      <vt:lpstr>Bart Kasowski, MBA</vt:lpstr>
      <vt:lpstr>Isabelle Stébenne, BAA, MBA</vt:lpstr>
      <vt:lpstr>Suzanne Wassef</vt:lpstr>
      <vt:lpstr>M-J Plebon</vt:lpstr>
      <vt:lpstr>Lynda Fraser</vt:lpstr>
      <vt:lpstr>Michael Loughman</vt:lpstr>
      <vt:lpstr>Gérard Bourdages</vt:lpstr>
      <vt:lpstr>Pino Di Ioia</vt:lpstr>
      <vt:lpstr>Mentorat pour    immigrants</vt:lpstr>
      <vt:lpstr>Le mentorat pour immigrants</vt:lpstr>
      <vt:lpstr>Agents de      partenariat </vt:lpstr>
      <vt:lpstr>Agents de partenariat</vt:lpstr>
      <vt:lpstr>Transport et logistique en entreprise</vt:lpstr>
      <vt:lpstr>T&amp;L for businesses</vt:lpstr>
      <vt:lpstr>T&amp;L for businesses</vt:lpstr>
      <vt:lpstr>Competencies</vt:lpstr>
      <vt:lpstr>Competencies</vt:lpstr>
      <vt:lpstr>Partenariat</vt:lpstr>
      <vt:lpstr>Partenariat</vt:lpstr>
      <vt:lpstr>Partenariat  avec  le PÔLE</vt:lpstr>
      <vt:lpstr>Répartition  en entreprises</vt:lpstr>
      <vt:lpstr>Slide 39</vt:lpstr>
      <vt:lpstr>Competencies</vt:lpstr>
      <vt:lpstr>Competencies</vt:lpstr>
      <vt:lpstr>Slide 42</vt:lpstr>
      <vt:lpstr>Slide 43</vt:lpstr>
      <vt:lpstr>Slide 44</vt:lpstr>
      <vt:lpstr>Partenariat  avec  CAMO-ROUTE</vt:lpstr>
      <vt:lpstr>Slide 46</vt:lpstr>
      <vt:lpstr>Présentation  de  ITSS </vt:lpstr>
      <vt:lpstr>Slide 48</vt:lpstr>
      <vt:lpstr>WHY RAC-ITSS for Businesses?</vt:lpstr>
      <vt:lpstr> </vt:lpstr>
      <vt:lpstr>What Will RAC-ITSS Provide?</vt:lpstr>
      <vt:lpstr>What Are The ITSS Services?</vt:lpstr>
      <vt:lpstr>Future Services?</vt:lpstr>
      <vt:lpstr>Who Delivers These Competencies?</vt:lpstr>
      <vt:lpstr>  </vt:lpstr>
      <vt:lpstr>À VENIR    - Cisco    - Médias sociaux</vt:lpstr>
      <vt:lpstr>See you at the Reception!...</vt:lpstr>
    </vt:vector>
  </TitlesOfParts>
  <Company>hec montréal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Isabelle Stébenne</dc:creator>
  <cp:lastModifiedBy>mrefghi</cp:lastModifiedBy>
  <cp:revision>57</cp:revision>
  <dcterms:created xsi:type="dcterms:W3CDTF">2012-09-18T16:42:00Z</dcterms:created>
  <dcterms:modified xsi:type="dcterms:W3CDTF">2012-09-25T21:59:26Z</dcterms:modified>
</cp:coreProperties>
</file>